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912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3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45836" y="822960"/>
            <a:ext cx="1097280" cy="109728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724" y="1069848"/>
            <a:ext cx="603504" cy="6035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2286000"/>
            <a:ext cx="1072591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Biochemical Food Tests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731520" y="3246120"/>
            <a:ext cx="107259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Interactive 5-Part Science Activity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31520" y="4480560"/>
            <a:ext cx="107259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for Reducing Sugars  •  Starch  •  Fats  •  Proteins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A8B3F6B3-2F64-CAC2-4D1B-CF2973966CC9}"/>
              </a:ext>
            </a:extLst>
          </p:cNvPr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Do We Need Food Tests?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7178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What’s Inside This Activity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hands-on activities take you from learning the tests to applying them like a forensic scientist.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71" y="1733931"/>
            <a:ext cx="326898" cy="3268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25880" y="1572768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1: Learn the Tests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325880" y="1920240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Benedict’s, Iodine, Ethanol Emulsion, and Biuret tests on known food samples.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2468880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71" y="2602611"/>
            <a:ext cx="326898" cy="32689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25880" y="2441448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2: Mystery Samples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1325880" y="2788920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unknown samples and work out which nutrients they contain.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548640" y="3337560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71" y="3471291"/>
            <a:ext cx="326898" cy="32689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25880" y="3310128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3: Procedures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1325880" y="3657600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each test’s scrambled steps back into the correct order.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548640" y="4206240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371" y="4339971"/>
            <a:ext cx="326898" cy="32689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25880" y="4178808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4: Vomit Lab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1325880" y="4526280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forensic samples to crack three real-world case files.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548640" y="5074920"/>
            <a:ext cx="594360" cy="5943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371" y="5208651"/>
            <a:ext cx="326898" cy="32689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325880" y="5047488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5: Check Your Understanding</a:t>
            </a:r>
            <a:endParaRPr lang="en-US" sz="2000" dirty="0"/>
          </a:p>
        </p:txBody>
      </p:sp>
      <p:sp>
        <p:nvSpPr>
          <p:cNvPr id="23" name="Text 16"/>
          <p:cNvSpPr/>
          <p:nvPr/>
        </p:nvSpPr>
        <p:spPr>
          <a:xfrm>
            <a:off x="1325880" y="5394960"/>
            <a:ext cx="101772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questions to test what you’ve learned across all four tests.</a:t>
            </a:r>
            <a:endParaRPr lang="en-US" sz="1600" dirty="0"/>
          </a:p>
        </p:txBody>
      </p:sp>
      <p:sp>
        <p:nvSpPr>
          <p:cNvPr id="24" name="Text 17"/>
          <p:cNvSpPr/>
          <p:nvPr/>
        </p:nvSpPr>
        <p:spPr>
          <a:xfrm>
            <a:off x="457200" y="6446520"/>
            <a:ext cx="10725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000" dirty="0"/>
          </a:p>
        </p:txBody>
      </p:sp>
      <p:sp>
        <p:nvSpPr>
          <p:cNvPr id="25" name="Text 18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Biochemical Food Tests</a:t>
            </a:r>
            <a:endParaRPr lang="en-US" sz="10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557C3CF-1C54-59F8-7ED3-C08D9C763D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395" y="2040061"/>
            <a:ext cx="3425605" cy="34179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 1: Learn the Tests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biochemical tests, four macromolecules, four colour changes to remember.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166360" cy="1965960"/>
          </a:xfrm>
          <a:prstGeom prst="roundRect">
            <a:avLst>
              <a:gd name="adj" fmla="val 3721"/>
            </a:avLst>
          </a:prstGeom>
          <a:solidFill>
            <a:srgbClr val="F4FBF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5" name="Text 3"/>
          <p:cNvSpPr/>
          <p:nvPr/>
        </p:nvSpPr>
        <p:spPr>
          <a:xfrm>
            <a:off x="777240" y="1673352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Benedict’s Test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" y="210312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for: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Reducing Sugars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242316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Sample: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juice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78892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result: </a:t>
            </a:r>
            <a:r>
              <a:rPr lang="en-US" sz="16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→ Brick-red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80760" y="1508760"/>
            <a:ext cx="5166360" cy="1965960"/>
          </a:xfrm>
          <a:prstGeom prst="roundRect">
            <a:avLst>
              <a:gd name="adj" fmla="val 3721"/>
            </a:avLst>
          </a:prstGeom>
          <a:solidFill>
            <a:srgbClr val="F4FBF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6309360" y="1673352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Iodine Test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309360" y="210312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for: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Starch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09360" y="242316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Sample: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Potato extract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09360" y="278892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result: </a:t>
            </a:r>
            <a:r>
              <a:rPr lang="en-US" sz="16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Orange-brown → Blue-black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8640" y="3794760"/>
            <a:ext cx="5166360" cy="1965960"/>
          </a:xfrm>
          <a:prstGeom prst="roundRect">
            <a:avLst>
              <a:gd name="adj" fmla="val 3721"/>
            </a:avLst>
          </a:prstGeom>
          <a:solidFill>
            <a:srgbClr val="F4FBF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777240" y="3959352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Ethanol Emulsion Test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77240" y="438912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for: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77240" y="470916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Sample: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Olive oil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40" y="507492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result: </a:t>
            </a:r>
            <a:r>
              <a:rPr lang="en-US" sz="16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→ Cloudy white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080760" y="3794760"/>
            <a:ext cx="5166360" cy="1965960"/>
          </a:xfrm>
          <a:prstGeom prst="roundRect">
            <a:avLst>
              <a:gd name="adj" fmla="val 3721"/>
            </a:avLst>
          </a:prstGeom>
          <a:solidFill>
            <a:srgbClr val="F4FBF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0" name="Text 18"/>
          <p:cNvSpPr/>
          <p:nvPr/>
        </p:nvSpPr>
        <p:spPr>
          <a:xfrm>
            <a:off x="6309360" y="3959352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Biuret Test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6309360" y="438912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for: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309360" y="4709160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Sample: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Egg white solution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309360" y="507492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result: </a:t>
            </a:r>
            <a:r>
              <a:rPr lang="en-US" sz="16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→ Violet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10725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Biochemical Food Tests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 2: Mystery Samples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three unknown foods with all four reagents, then decide what nutrients are hiding inside.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822960" cy="8229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" y="2217420"/>
            <a:ext cx="411480" cy="411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205740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1600200" y="2377440"/>
            <a:ext cx="39776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Benedict’s, Iodine, Ethanol, and Biuret on the sample → read the colour results → pick the matching nutrient combination.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035040" y="1508760"/>
            <a:ext cx="1691640" cy="3291840"/>
          </a:xfrm>
          <a:prstGeom prst="roundRect">
            <a:avLst>
              <a:gd name="adj" fmla="val 5405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9" name="Shape 6"/>
          <p:cNvSpPr/>
          <p:nvPr/>
        </p:nvSpPr>
        <p:spPr>
          <a:xfrm>
            <a:off x="6560820" y="178308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838" y="1927098"/>
            <a:ext cx="352044" cy="3520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126480" y="26060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A</a:t>
            </a: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6126480" y="3017520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Honey solution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309360" y="3657600"/>
            <a:ext cx="1143000" cy="0"/>
          </a:xfrm>
          <a:prstGeom prst="line">
            <a:avLst/>
          </a:prstGeom>
          <a:noFill/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Text 10"/>
          <p:cNvSpPr/>
          <p:nvPr/>
        </p:nvSpPr>
        <p:spPr>
          <a:xfrm>
            <a:off x="6126480" y="3794760"/>
            <a:ext cx="1508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Reducing Sugars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8001000" y="1508760"/>
            <a:ext cx="1691640" cy="3291840"/>
          </a:xfrm>
          <a:prstGeom prst="roundRect">
            <a:avLst>
              <a:gd name="adj" fmla="val 5405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6" name="Shape 12"/>
          <p:cNvSpPr/>
          <p:nvPr/>
        </p:nvSpPr>
        <p:spPr>
          <a:xfrm>
            <a:off x="8526780" y="178308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0798" y="1927098"/>
            <a:ext cx="352044" cy="35204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092440" y="26060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B</a:t>
            </a: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8092440" y="3017520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Bread extract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8275320" y="3657600"/>
            <a:ext cx="1143000" cy="0"/>
          </a:xfrm>
          <a:prstGeom prst="line">
            <a:avLst/>
          </a:prstGeom>
          <a:noFill/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Text 16"/>
          <p:cNvSpPr/>
          <p:nvPr/>
        </p:nvSpPr>
        <p:spPr>
          <a:xfrm>
            <a:off x="8092440" y="3794760"/>
            <a:ext cx="1508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Starch &amp; Proteins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9966960" y="1508760"/>
            <a:ext cx="1691640" cy="3291840"/>
          </a:xfrm>
          <a:prstGeom prst="roundRect">
            <a:avLst>
              <a:gd name="adj" fmla="val 5405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3" name="Shape 18"/>
          <p:cNvSpPr/>
          <p:nvPr/>
        </p:nvSpPr>
        <p:spPr>
          <a:xfrm>
            <a:off x="10492740" y="178308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758" y="1927098"/>
            <a:ext cx="352044" cy="35204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0058400" y="26060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C</a:t>
            </a:r>
            <a:endParaRPr lang="en-US" dirty="0"/>
          </a:p>
        </p:txBody>
      </p:sp>
      <p:sp>
        <p:nvSpPr>
          <p:cNvPr id="26" name="Text 20"/>
          <p:cNvSpPr/>
          <p:nvPr/>
        </p:nvSpPr>
        <p:spPr>
          <a:xfrm>
            <a:off x="10058400" y="3017520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Milk</a:t>
            </a:r>
            <a:endParaRPr lang="en-US" sz="1400" dirty="0"/>
          </a:p>
        </p:txBody>
      </p:sp>
      <p:sp>
        <p:nvSpPr>
          <p:cNvPr id="27" name="Shape 21"/>
          <p:cNvSpPr/>
          <p:nvPr/>
        </p:nvSpPr>
        <p:spPr>
          <a:xfrm>
            <a:off x="10241280" y="3657600"/>
            <a:ext cx="1143000" cy="0"/>
          </a:xfrm>
          <a:prstGeom prst="line">
            <a:avLst/>
          </a:prstGeom>
          <a:noFill/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Text 22"/>
          <p:cNvSpPr/>
          <p:nvPr/>
        </p:nvSpPr>
        <p:spPr>
          <a:xfrm>
            <a:off x="10058400" y="3794760"/>
            <a:ext cx="1508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Sugars, Fats &amp; Proteins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457200" y="6446520"/>
            <a:ext cx="10725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2</a:t>
            </a:r>
            <a:endParaRPr lang="en-US" sz="1000" dirty="0"/>
          </a:p>
        </p:txBody>
      </p:sp>
      <p:sp>
        <p:nvSpPr>
          <p:cNvPr id="30" name="Text 24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Biochemical Food Tests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 3: Procedures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get scrambled — drag them back into the correct order. Here’s Benedict’s Test, worked example: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74320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5" name="Text 3"/>
          <p:cNvSpPr/>
          <p:nvPr/>
        </p:nvSpPr>
        <p:spPr>
          <a:xfrm>
            <a:off x="548640" y="28529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58368" y="3291840"/>
            <a:ext cx="16550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Benedict’s reagent to the sample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423160" y="3337560"/>
            <a:ext cx="429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4000" dirty="0"/>
          </a:p>
        </p:txBody>
      </p:sp>
      <p:sp>
        <p:nvSpPr>
          <p:cNvPr id="8" name="Shape 6"/>
          <p:cNvSpPr/>
          <p:nvPr/>
        </p:nvSpPr>
        <p:spPr>
          <a:xfrm>
            <a:off x="2852928" y="274320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9" name="Text 7"/>
          <p:cNvSpPr/>
          <p:nvPr/>
        </p:nvSpPr>
        <p:spPr>
          <a:xfrm>
            <a:off x="2852928" y="28529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2962656" y="3291840"/>
            <a:ext cx="16550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Shake the mixture thoroughly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27448" y="3337560"/>
            <a:ext cx="429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5157216" y="274320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13" name="Text 11"/>
          <p:cNvSpPr/>
          <p:nvPr/>
        </p:nvSpPr>
        <p:spPr>
          <a:xfrm>
            <a:off x="5157216" y="28529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5266944" y="3291840"/>
            <a:ext cx="16550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the water bath until it boils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031736" y="3337560"/>
            <a:ext cx="429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4000" dirty="0"/>
          </a:p>
        </p:txBody>
      </p:sp>
      <p:sp>
        <p:nvSpPr>
          <p:cNvPr id="16" name="Shape 14"/>
          <p:cNvSpPr/>
          <p:nvPr/>
        </p:nvSpPr>
        <p:spPr>
          <a:xfrm>
            <a:off x="7461504" y="274320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17" name="Text 15"/>
          <p:cNvSpPr/>
          <p:nvPr/>
        </p:nvSpPr>
        <p:spPr>
          <a:xfrm>
            <a:off x="7461504" y="28529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7571232" y="3291840"/>
            <a:ext cx="16550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test tube in boiling water for 2 min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336024" y="3337560"/>
            <a:ext cx="429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4000" dirty="0"/>
          </a:p>
        </p:txBody>
      </p:sp>
      <p:sp>
        <p:nvSpPr>
          <p:cNvPr id="20" name="Shape 18"/>
          <p:cNvSpPr/>
          <p:nvPr/>
        </p:nvSpPr>
        <p:spPr>
          <a:xfrm>
            <a:off x="9765792" y="274320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21" name="Text 19"/>
          <p:cNvSpPr/>
          <p:nvPr/>
        </p:nvSpPr>
        <p:spPr>
          <a:xfrm>
            <a:off x="9765792" y="285292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000" dirty="0"/>
          </a:p>
        </p:txBody>
      </p:sp>
      <p:sp>
        <p:nvSpPr>
          <p:cNvPr id="22" name="Text 20"/>
          <p:cNvSpPr/>
          <p:nvPr/>
        </p:nvSpPr>
        <p:spPr>
          <a:xfrm>
            <a:off x="9875520" y="3291840"/>
            <a:ext cx="16550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 the colour change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548640" y="4937760"/>
            <a:ext cx="11091672" cy="822960"/>
          </a:xfrm>
          <a:prstGeom prst="roundRect">
            <a:avLst>
              <a:gd name="adj" fmla="val 8889"/>
            </a:avLst>
          </a:prstGeom>
          <a:solidFill>
            <a:srgbClr val="F4FB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22960" y="5166360"/>
            <a:ext cx="10543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covers:  </a:t>
            </a:r>
            <a:r>
              <a:rPr lang="en-US" sz="13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Biuret Test for Proteins   •   Ethanol Emulsion Test for Fats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457200" y="6446520"/>
            <a:ext cx="10725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Biochemical Food Tests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3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 4: Vomit Lab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Crack three forensic case files by testing a sample and matching it to the culprit meal.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3017520"/>
          </a:xfrm>
          <a:prstGeom prst="roundRect">
            <a:avLst>
              <a:gd name="adj" fmla="val 3030"/>
            </a:avLst>
          </a:prstGeom>
          <a:solidFill>
            <a:srgbClr val="0E4F63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5" name="Shape 3"/>
          <p:cNvSpPr/>
          <p:nvPr/>
        </p:nvSpPr>
        <p:spPr>
          <a:xfrm>
            <a:off x="1943100" y="2011680"/>
            <a:ext cx="731520" cy="73152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 sz="36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692" y="2176272"/>
            <a:ext cx="402336" cy="4023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88036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File #1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31520" y="3172968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1: The Salad Lie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777240" y="384048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Jordan says it was just a salad. The tests say otherwise.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389120" y="1691640"/>
            <a:ext cx="3520440" cy="3017520"/>
          </a:xfrm>
          <a:prstGeom prst="roundRect">
            <a:avLst>
              <a:gd name="adj" fmla="val 3030"/>
            </a:avLst>
          </a:prstGeom>
          <a:solidFill>
            <a:srgbClr val="0E4F63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11" name="Shape 8"/>
          <p:cNvSpPr/>
          <p:nvPr/>
        </p:nvSpPr>
        <p:spPr>
          <a:xfrm>
            <a:off x="5783580" y="2011680"/>
            <a:ext cx="731520" cy="73152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 sz="360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172" y="2176272"/>
            <a:ext cx="402336" cy="40233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72000" y="288036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File #2</a:t>
            </a:r>
            <a:endParaRPr lang="en-US" dirty="0"/>
          </a:p>
        </p:txBody>
      </p:sp>
      <p:sp>
        <p:nvSpPr>
          <p:cNvPr id="14" name="Text 10"/>
          <p:cNvSpPr/>
          <p:nvPr/>
        </p:nvSpPr>
        <p:spPr>
          <a:xfrm>
            <a:off x="4572000" y="3172968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2: The Cafeteria Mystery</a:t>
            </a:r>
            <a:endParaRPr lang="en-US" sz="2800" dirty="0"/>
          </a:p>
        </p:txBody>
      </p:sp>
      <p:sp>
        <p:nvSpPr>
          <p:cNvPr id="15" name="Text 11"/>
          <p:cNvSpPr/>
          <p:nvPr/>
        </p:nvSpPr>
        <p:spPr>
          <a:xfrm>
            <a:off x="4617720" y="384048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sick students, one common food. Find it.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8229600" y="1691640"/>
            <a:ext cx="3520440" cy="3017520"/>
          </a:xfrm>
          <a:prstGeom prst="roundRect">
            <a:avLst>
              <a:gd name="adj" fmla="val 3030"/>
            </a:avLst>
          </a:prstGeom>
          <a:solidFill>
            <a:srgbClr val="0E4F63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17" name="Shape 13"/>
          <p:cNvSpPr/>
          <p:nvPr/>
        </p:nvSpPr>
        <p:spPr>
          <a:xfrm>
            <a:off x="9624060" y="2011680"/>
            <a:ext cx="731520" cy="73152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US" sz="360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8652" y="2176272"/>
            <a:ext cx="402336" cy="40233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412480" y="288036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File #3</a:t>
            </a:r>
            <a:endParaRPr lang="en-US" dirty="0"/>
          </a:p>
        </p:txBody>
      </p:sp>
      <p:sp>
        <p:nvSpPr>
          <p:cNvPr id="20" name="Text 15"/>
          <p:cNvSpPr/>
          <p:nvPr/>
        </p:nvSpPr>
        <p:spPr>
          <a:xfrm>
            <a:off x="8412480" y="3172968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3: Late-Night Snack Confession</a:t>
            </a:r>
            <a:endParaRPr lang="en-US" sz="2800" dirty="0"/>
          </a:p>
        </p:txBody>
      </p:sp>
      <p:sp>
        <p:nvSpPr>
          <p:cNvPr id="21" name="Text 16"/>
          <p:cNvSpPr/>
          <p:nvPr/>
        </p:nvSpPr>
        <p:spPr>
          <a:xfrm>
            <a:off x="8458200" y="384048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one touched the snack table… or did they?</a:t>
            </a:r>
            <a:endParaRPr lang="en-US" sz="2000" dirty="0"/>
          </a:p>
        </p:txBody>
      </p:sp>
      <p:sp>
        <p:nvSpPr>
          <p:cNvPr id="22" name="Text 17"/>
          <p:cNvSpPr/>
          <p:nvPr/>
        </p:nvSpPr>
        <p:spPr>
          <a:xfrm>
            <a:off x="457200" y="6446520"/>
            <a:ext cx="10725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4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Biochemical Food Tests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 5: Check Your Understanding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up with five multiple-choice questions covering everything from Activities 1–4.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14400" y="1691640"/>
            <a:ext cx="3291840" cy="1554480"/>
          </a:xfrm>
          <a:prstGeom prst="roundRect">
            <a:avLst>
              <a:gd name="adj" fmla="val 5882"/>
            </a:avLst>
          </a:prstGeom>
          <a:solidFill>
            <a:srgbClr val="F4FB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8288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914400" y="2743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0" y="1691640"/>
            <a:ext cx="3291840" cy="1554480"/>
          </a:xfrm>
          <a:prstGeom prst="roundRect">
            <a:avLst>
              <a:gd name="adj" fmla="val 5882"/>
            </a:avLst>
          </a:prstGeom>
          <a:solidFill>
            <a:srgbClr val="F4FB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0" y="18288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4572000" y="2743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 Each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0" y="1691640"/>
            <a:ext cx="3291840" cy="1554480"/>
          </a:xfrm>
          <a:prstGeom prst="roundRect">
            <a:avLst>
              <a:gd name="adj" fmla="val 5882"/>
            </a:avLst>
          </a:prstGeom>
          <a:solidFill>
            <a:srgbClr val="F4FB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0" y="18288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8229600" y="2743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Attempt to Reflect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558390"/>
            <a:ext cx="11091672" cy="2423160"/>
          </a:xfrm>
          <a:prstGeom prst="roundRect">
            <a:avLst>
              <a:gd name="adj" fmla="val 3019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4" name="Text 12"/>
          <p:cNvSpPr/>
          <p:nvPr/>
        </p:nvSpPr>
        <p:spPr>
          <a:xfrm>
            <a:off x="822960" y="3611880"/>
            <a:ext cx="105430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Question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22960" y="3977640"/>
            <a:ext cx="105430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colour change indicates a large amount of reducing sugars in Benedict’s Test?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822960" y="4617720"/>
            <a:ext cx="10543032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Blue to brick-red ✓</a:t>
            </a:r>
            <a:endParaRPr lang="en-US" dirty="0"/>
          </a:p>
          <a:p>
            <a:pPr marL="0" indent="0">
              <a:lnSpc>
                <a:spcPct val="125000"/>
              </a:lnSpc>
              <a:buNone/>
            </a:pPr>
            <a:r>
              <a:rPr lang="en-US" dirty="0">
                <a:solidFill>
                  <a:srgbClr val="E5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Blue to blue-black</a:t>
            </a:r>
            <a:endParaRPr lang="en-US" dirty="0"/>
          </a:p>
          <a:p>
            <a:pPr marL="0" indent="0">
              <a:lnSpc>
                <a:spcPct val="125000"/>
              </a:lnSpc>
              <a:buNone/>
            </a:pPr>
            <a:r>
              <a:rPr lang="en-US" dirty="0">
                <a:solidFill>
                  <a:srgbClr val="E5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Clear to cloudy white</a:t>
            </a:r>
            <a:endParaRPr lang="en-US" dirty="0"/>
          </a:p>
          <a:p>
            <a:pPr marL="0" indent="0">
              <a:lnSpc>
                <a:spcPct val="125000"/>
              </a:lnSpc>
              <a:buNone/>
            </a:pPr>
            <a:r>
              <a:rPr lang="en-US" dirty="0">
                <a:solidFill>
                  <a:srgbClr val="E5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Blue to violet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7200" y="6446520"/>
            <a:ext cx="10725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5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Biochemical Food Tests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Concepts to Remember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test, one reagent, one colour change — four times over.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651760" cy="3017520"/>
          </a:xfrm>
          <a:prstGeom prst="roundRect">
            <a:avLst>
              <a:gd name="adj" fmla="val 3448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5" name="Shape 3"/>
          <p:cNvSpPr/>
          <p:nvPr/>
        </p:nvSpPr>
        <p:spPr>
          <a:xfrm>
            <a:off x="1508760" y="1874520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52" y="2039112"/>
            <a:ext cx="402336" cy="4023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27889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Reducing Sugars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731520" y="3337560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0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Benedict’s solution + heat → brick-red precipitate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474720" y="1600200"/>
            <a:ext cx="2651760" cy="3017520"/>
          </a:xfrm>
          <a:prstGeom prst="roundRect">
            <a:avLst>
              <a:gd name="adj" fmla="val 3448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0" name="Shape 7"/>
          <p:cNvSpPr/>
          <p:nvPr/>
        </p:nvSpPr>
        <p:spPr>
          <a:xfrm>
            <a:off x="4434840" y="1874520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432" y="2039112"/>
            <a:ext cx="402336" cy="4023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611880" y="27889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Starch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3657600" y="3337560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0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Iodine solution → blue-black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400800" y="1600200"/>
            <a:ext cx="2651760" cy="3017520"/>
          </a:xfrm>
          <a:prstGeom prst="roundRect">
            <a:avLst>
              <a:gd name="adj" fmla="val 3448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5" name="Shape 11"/>
          <p:cNvSpPr/>
          <p:nvPr/>
        </p:nvSpPr>
        <p:spPr>
          <a:xfrm>
            <a:off x="7360920" y="1874520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5512" y="2039112"/>
            <a:ext cx="402336" cy="40233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537960" y="27889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Fats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6583680" y="3337560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0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Ethanol + water → cloudy white emulsion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9326880" y="1600200"/>
            <a:ext cx="2651760" cy="3017520"/>
          </a:xfrm>
          <a:prstGeom prst="roundRect">
            <a:avLst>
              <a:gd name="adj" fmla="val 3448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0" name="Shape 15"/>
          <p:cNvSpPr/>
          <p:nvPr/>
        </p:nvSpPr>
        <p:spPr>
          <a:xfrm>
            <a:off x="10287000" y="1874520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592" y="2039112"/>
            <a:ext cx="402336" cy="40233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464040" y="27889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Proteins</a:t>
            </a:r>
            <a:endParaRPr lang="en-US" sz="2400" dirty="0"/>
          </a:p>
        </p:txBody>
      </p:sp>
      <p:sp>
        <p:nvSpPr>
          <p:cNvPr id="23" name="Text 17"/>
          <p:cNvSpPr/>
          <p:nvPr/>
        </p:nvSpPr>
        <p:spPr>
          <a:xfrm>
            <a:off x="9509760" y="3337560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0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NaOH + CuSO₄ drop by drop → violet</a:t>
            </a:r>
            <a:endParaRPr lang="en-US" sz="1600" dirty="0"/>
          </a:p>
        </p:txBody>
      </p:sp>
      <p:sp>
        <p:nvSpPr>
          <p:cNvPr id="24" name="Text 18"/>
          <p:cNvSpPr/>
          <p:nvPr/>
        </p:nvSpPr>
        <p:spPr>
          <a:xfrm>
            <a:off x="457200" y="6446520"/>
            <a:ext cx="10725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Biochemical Food Tests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3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45836" y="1280160"/>
            <a:ext cx="1097280" cy="109728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724" y="1527048"/>
            <a:ext cx="603504" cy="6035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2743200"/>
            <a:ext cx="1072591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Ready to Get Started?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731520" y="3611880"/>
            <a:ext cx="107259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through all five activities, then use the worksheet to record your results.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628</Words>
  <Application>Microsoft Office PowerPoint</Application>
  <PresentationFormat>Widescreen</PresentationFormat>
  <Paragraphs>124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Tan Xiang Yeow (SCHOOLS)</cp:lastModifiedBy>
  <cp:revision>2</cp:revision>
  <dcterms:created xsi:type="dcterms:W3CDTF">2026-09-16T00:15:20Z</dcterms:created>
  <dcterms:modified xsi:type="dcterms:W3CDTF">2026-09-16T04:07:33Z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fb06199-574a-4a73-a110-6e35d3b9f147_Enabled">
    <vt:lpwstr>true</vt:lpwstr>
  </property>
  <property fmtid="{D5CDD505-2E9C-101B-9397-08002B2CF9AE}" pid="3" name="MSIP_Label_5fb06199-574a-4a73-a110-6e35d3b9f147_SetDate">
    <vt:lpwstr>2026-09-16T04:03:39Z</vt:lpwstr>
  </property>
  <property fmtid="{D5CDD505-2E9C-101B-9397-08002B2CF9AE}" pid="4" name="MSIP_Label_5fb06199-574a-4a73-a110-6e35d3b9f147_Method">
    <vt:lpwstr>Privileged</vt:lpwstr>
  </property>
  <property fmtid="{D5CDD505-2E9C-101B-9397-08002B2CF9AE}" pid="5" name="MSIP_Label_5fb06199-574a-4a73-a110-6e35d3b9f147_Name">
    <vt:lpwstr>OFFICIAL (OPEN)</vt:lpwstr>
  </property>
  <property fmtid="{D5CDD505-2E9C-101B-9397-08002B2CF9AE}" pid="6" name="MSIP_Label_5fb06199-574a-4a73-a110-6e35d3b9f147_SiteId">
    <vt:lpwstr>6590cdd4-8337-4198-bacc-47645c4a4d4d</vt:lpwstr>
  </property>
  <property fmtid="{D5CDD505-2E9C-101B-9397-08002B2CF9AE}" pid="7" name="MSIP_Label_5fb06199-574a-4a73-a110-6e35d3b9f147_ActionId">
    <vt:lpwstr>f334ff28-534f-49f8-b2c2-7dc5b24b1f89</vt:lpwstr>
  </property>
  <property fmtid="{D5CDD505-2E9C-101B-9397-08002B2CF9AE}" pid="8" name="MSIP_Label_5fb06199-574a-4a73-a110-6e35d3b9f147_ContentBits">
    <vt:lpwstr>0</vt:lpwstr>
  </property>
  <property fmtid="{D5CDD505-2E9C-101B-9397-08002B2CF9AE}" pid="9" name="MSIP_Label_5fb06199-574a-4a73-a110-6e35d3b9f147_Tag">
    <vt:lpwstr>10, 0, 1, 1</vt:lpwstr>
  </property>
</Properties>
</file>