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84080" y="822960"/>
            <a:ext cx="1371600" cy="137160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3" name="Text 1"/>
          <p:cNvSpPr/>
          <p:nvPr/>
        </p:nvSpPr>
        <p:spPr>
          <a:xfrm>
            <a:off x="9784080" y="1014984"/>
            <a:ext cx="13716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784080" y="1591056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1+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10881360" y="1920240"/>
            <a:ext cx="1005840" cy="1005840"/>
          </a:xfrm>
          <a:prstGeom prst="ellipse">
            <a:avLst/>
          </a:prstGeom>
          <a:solidFill>
            <a:srgbClr val="E8734A"/>
          </a:solidFill>
          <a:ln/>
        </p:spPr>
      </p:sp>
      <p:sp>
        <p:nvSpPr>
          <p:cNvPr id="6" name="Text 4"/>
          <p:cNvSpPr/>
          <p:nvPr/>
        </p:nvSpPr>
        <p:spPr>
          <a:xfrm>
            <a:off x="10881360" y="2061058"/>
            <a:ext cx="100584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881360" y="2483510"/>
            <a:ext cx="1005840" cy="321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9966960" y="4937760"/>
            <a:ext cx="914400" cy="91440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9" name="Text 7"/>
          <p:cNvSpPr/>
          <p:nvPr/>
        </p:nvSpPr>
        <p:spPr>
          <a:xfrm>
            <a:off x="9966960" y="506577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966960" y="544982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1520" y="228600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IONIC BONDING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2697480"/>
            <a:ext cx="8686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Jagged Edge Puzzle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731520" y="3886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CAD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compounds by matching every charge, tab for notch.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IDEA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an Ionic Bond?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53035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metal atom loses one or more electrons to become a positively charged </a:t>
            </a:r>
            <a:pPr algn="l"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4A7F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cation</a:t>
            </a:r>
            <a:pPr algn="l"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
</a:t>
            </a:r>
            <a:pPr algn="l"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non-metal atom gains those electrons to become a negatively charged </a:t>
            </a:r>
            <a:pPr algn="l"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anion</a:t>
            </a:r>
            <a:pPr algn="l"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
</a:t>
            </a:r>
            <a:pPr algn="l"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oppositely charged ions attract each other — that electrostatic attraction is the ionic bond.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675120" y="2286000"/>
            <a:ext cx="1463040" cy="146304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0" y="25146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675120" y="388620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366760" y="2743200"/>
            <a:ext cx="822960" cy="548640"/>
          </a:xfrm>
          <a:prstGeom prst="rightArrow">
            <a:avLst/>
          </a:prstGeom>
          <a:solidFill>
            <a:srgbClr val="F4A259"/>
          </a:solidFill>
          <a:ln/>
        </p:spPr>
      </p:sp>
      <p:sp>
        <p:nvSpPr>
          <p:cNvPr id="9" name="Text 7"/>
          <p:cNvSpPr/>
          <p:nvPr/>
        </p:nvSpPr>
        <p:spPr>
          <a:xfrm>
            <a:off x="8366760" y="228600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e⁻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418320" y="2103120"/>
            <a:ext cx="1828800" cy="1828800"/>
          </a:xfrm>
          <a:prstGeom prst="ellipse">
            <a:avLst/>
          </a:prstGeom>
          <a:solidFill>
            <a:srgbClr val="E8734A"/>
          </a:solidFill>
          <a:ln/>
        </p:spPr>
      </p:sp>
      <p:sp>
        <p:nvSpPr>
          <p:cNvPr id="11" name="Text 9"/>
          <p:cNvSpPr/>
          <p:nvPr/>
        </p:nvSpPr>
        <p:spPr>
          <a:xfrm>
            <a:off x="9418320" y="24231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9281160" y="40233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non-metal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48640" y="5029200"/>
            <a:ext cx="11064240" cy="1051560"/>
          </a:xfrm>
          <a:prstGeom prst="roundRect">
            <a:avLst>
              <a:gd name="adj" fmla="val 8696"/>
            </a:avLst>
          </a:prstGeom>
          <a:solidFill>
            <a:srgbClr val="EDF1F7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5029200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A7F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pPr algn="ctr" indent="0" marL="0">
              <a:buNone/>
            </a:pPr>
            <a:r>
              <a:rPr lang="en-US" sz="1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(cation)  +  </a:t>
            </a:r>
            <a:pPr algn="ctr" indent="0" marL="0">
              <a:buNone/>
            </a:pPr>
            <a:r>
              <a:rPr lang="en-US" sz="1900" b="1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</a:t>
            </a:r>
            <a:pPr algn="ctr" indent="0" marL="0">
              <a:buNone/>
            </a:pPr>
            <a:r>
              <a:rPr lang="en-US" sz="19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(anion)  →  </a:t>
            </a:r>
            <a:pPr algn="ctr" indent="0" marL="0">
              <a:buNone/>
            </a:pPr>
            <a:r>
              <a:rPr lang="en-US" sz="19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NaCl</a:t>
            </a:r>
            <a:pPr algn="ctr" indent="0" marL="0">
              <a:buNone/>
            </a:pPr>
            <a:r>
              <a:rPr lang="en-US" sz="19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(ionic compound)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4A7F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THE TILES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Cations Wear Their Charge as Tabs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jagged tab sticking out of a cation tile equals one unit of positive charge.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2377440"/>
            <a:ext cx="329184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sx="100000" sy="100000" kx="0" ky="0" algn="bl" rotWithShape="0" blurRad="76200" dist="25400" dir="5400000">
              <a:srgbClr val="1A1A2E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965960" y="2743200"/>
            <a:ext cx="1005840" cy="100584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7" name="Text 5"/>
          <p:cNvSpPr/>
          <p:nvPr/>
        </p:nvSpPr>
        <p:spPr>
          <a:xfrm>
            <a:off x="1965960" y="2884018"/>
            <a:ext cx="100584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965960" y="3306470"/>
            <a:ext cx="1005840" cy="321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1+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2960" y="39776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Sodium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 rot="5400000">
            <a:off x="2308860" y="4526280"/>
            <a:ext cx="274320" cy="274320"/>
          </a:xfrm>
          <a:prstGeom prst="triangle">
            <a:avLst/>
          </a:prstGeom>
          <a:solidFill>
            <a:srgbClr val="4A7FE0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4983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tab = 1+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0" y="2377440"/>
            <a:ext cx="329184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sx="100000" sy="100000" kx="0" ky="0" algn="bl" rotWithShape="0" blurRad="76200" dist="25400" dir="5400000">
              <a:srgbClr val="1A1A2E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715000" y="2743200"/>
            <a:ext cx="1005840" cy="100584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14" name="Text 12"/>
          <p:cNvSpPr/>
          <p:nvPr/>
        </p:nvSpPr>
        <p:spPr>
          <a:xfrm>
            <a:off x="5715000" y="2884018"/>
            <a:ext cx="100584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5715000" y="3306470"/>
            <a:ext cx="1005840" cy="321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0" y="39776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Magnesium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 rot="5400000">
            <a:off x="5897880" y="4526280"/>
            <a:ext cx="274320" cy="274320"/>
          </a:xfrm>
          <a:prstGeom prst="triangle">
            <a:avLst/>
          </a:prstGeom>
          <a:solidFill>
            <a:srgbClr val="4A7FE0"/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6281928" y="4526280"/>
            <a:ext cx="274320" cy="274320"/>
          </a:xfrm>
          <a:prstGeom prst="triangle">
            <a:avLst/>
          </a:prstGeom>
          <a:solidFill>
            <a:srgbClr val="4A7FE0"/>
          </a:solidFill>
          <a:ln/>
        </p:spPr>
      </p:sp>
      <p:sp>
        <p:nvSpPr>
          <p:cNvPr id="19" name="Text 17"/>
          <p:cNvSpPr/>
          <p:nvPr/>
        </p:nvSpPr>
        <p:spPr>
          <a:xfrm>
            <a:off x="4572000" y="4983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tabs = 2+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321040" y="2377440"/>
            <a:ext cx="329184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sx="100000" sy="100000" kx="0" ky="0" algn="bl" rotWithShape="0" blurRad="76200" dist="25400" dir="5400000">
              <a:srgbClr val="1A1A2E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9464040" y="2743200"/>
            <a:ext cx="1005840" cy="100584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22" name="Text 20"/>
          <p:cNvSpPr/>
          <p:nvPr/>
        </p:nvSpPr>
        <p:spPr>
          <a:xfrm>
            <a:off x="9464040" y="2884018"/>
            <a:ext cx="100584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9464040" y="3306470"/>
            <a:ext cx="1005840" cy="321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321040" y="39776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Aluminium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 rot="5400000">
            <a:off x="9486900" y="4526280"/>
            <a:ext cx="274320" cy="274320"/>
          </a:xfrm>
          <a:prstGeom prst="triangle">
            <a:avLst/>
          </a:prstGeom>
          <a:solidFill>
            <a:srgbClr val="4A7FE0"/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9870948" y="4526280"/>
            <a:ext cx="274320" cy="274320"/>
          </a:xfrm>
          <a:prstGeom prst="triangle">
            <a:avLst/>
          </a:prstGeom>
          <a:solidFill>
            <a:srgbClr val="4A7FE0"/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10254996" y="4526280"/>
            <a:ext cx="274320" cy="274320"/>
          </a:xfrm>
          <a:prstGeom prst="triangle">
            <a:avLst/>
          </a:prstGeom>
          <a:solidFill>
            <a:srgbClr val="4A7FE0"/>
          </a:solidFill>
          <a:ln/>
        </p:spPr>
      </p:sp>
      <p:sp>
        <p:nvSpPr>
          <p:cNvPr id="28" name="Text 26"/>
          <p:cNvSpPr/>
          <p:nvPr/>
        </p:nvSpPr>
        <p:spPr>
          <a:xfrm>
            <a:off x="8321040" y="4983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tabs = 3+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THE TILES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Anions Wear Their Charge as Notches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jagged notch carved into an anion tile equals one unit of negative charge.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2377440"/>
            <a:ext cx="329184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sx="100000" sy="100000" kx="0" ky="0" algn="bl" rotWithShape="0" blurRad="76200" dist="25400" dir="5400000">
              <a:srgbClr val="1A1A2E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965960" y="2743200"/>
            <a:ext cx="1005840" cy="1005840"/>
          </a:xfrm>
          <a:prstGeom prst="ellipse">
            <a:avLst/>
          </a:prstGeom>
          <a:solidFill>
            <a:srgbClr val="E8734A"/>
          </a:solidFill>
          <a:ln/>
        </p:spPr>
      </p:sp>
      <p:sp>
        <p:nvSpPr>
          <p:cNvPr id="7" name="Text 5"/>
          <p:cNvSpPr/>
          <p:nvPr/>
        </p:nvSpPr>
        <p:spPr>
          <a:xfrm>
            <a:off x="1965960" y="2884018"/>
            <a:ext cx="100584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965960" y="3306470"/>
            <a:ext cx="1005840" cy="321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2960" y="39776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Chloride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 rot="16200000">
            <a:off x="2308860" y="4526280"/>
            <a:ext cx="274320" cy="274320"/>
          </a:xfrm>
          <a:prstGeom prst="triangle">
            <a:avLst/>
          </a:prstGeom>
          <a:solidFill>
            <a:srgbClr val="E8734A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4983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notch = 1–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0" y="2377440"/>
            <a:ext cx="329184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sx="100000" sy="100000" kx="0" ky="0" algn="bl" rotWithShape="0" blurRad="76200" dist="25400" dir="5400000">
              <a:srgbClr val="1A1A2E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715000" y="2743200"/>
            <a:ext cx="1005840" cy="1005840"/>
          </a:xfrm>
          <a:prstGeom prst="ellipse">
            <a:avLst/>
          </a:prstGeom>
          <a:solidFill>
            <a:srgbClr val="E8734A"/>
          </a:solidFill>
          <a:ln/>
        </p:spPr>
      </p:sp>
      <p:sp>
        <p:nvSpPr>
          <p:cNvPr id="14" name="Text 12"/>
          <p:cNvSpPr/>
          <p:nvPr/>
        </p:nvSpPr>
        <p:spPr>
          <a:xfrm>
            <a:off x="5715000" y="2884018"/>
            <a:ext cx="100584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5715000" y="3306470"/>
            <a:ext cx="1005840" cy="321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0" y="39776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Oxide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 rot="16200000">
            <a:off x="5897880" y="4526280"/>
            <a:ext cx="274320" cy="274320"/>
          </a:xfrm>
          <a:prstGeom prst="triangle">
            <a:avLst/>
          </a:prstGeom>
          <a:solidFill>
            <a:srgbClr val="E8734A"/>
          </a:solidFill>
          <a:ln/>
        </p:spPr>
      </p:sp>
      <p:sp>
        <p:nvSpPr>
          <p:cNvPr id="18" name="Shape 16"/>
          <p:cNvSpPr/>
          <p:nvPr/>
        </p:nvSpPr>
        <p:spPr>
          <a:xfrm rot="16200000">
            <a:off x="6281928" y="4526280"/>
            <a:ext cx="274320" cy="274320"/>
          </a:xfrm>
          <a:prstGeom prst="triangle">
            <a:avLst/>
          </a:prstGeom>
          <a:solidFill>
            <a:srgbClr val="E8734A"/>
          </a:solidFill>
          <a:ln/>
        </p:spPr>
      </p:sp>
      <p:sp>
        <p:nvSpPr>
          <p:cNvPr id="19" name="Text 17"/>
          <p:cNvSpPr/>
          <p:nvPr/>
        </p:nvSpPr>
        <p:spPr>
          <a:xfrm>
            <a:off x="4572000" y="4983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notches = 2–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321040" y="2377440"/>
            <a:ext cx="329184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sx="100000" sy="100000" kx="0" ky="0" algn="bl" rotWithShape="0" blurRad="76200" dist="25400" dir="5400000">
              <a:srgbClr val="1A1A2E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9464040" y="2743200"/>
            <a:ext cx="1005840" cy="1005840"/>
          </a:xfrm>
          <a:prstGeom prst="ellipse">
            <a:avLst/>
          </a:prstGeom>
          <a:solidFill>
            <a:srgbClr val="E8734A"/>
          </a:solidFill>
          <a:ln/>
        </p:spPr>
      </p:sp>
      <p:sp>
        <p:nvSpPr>
          <p:cNvPr id="22" name="Text 20"/>
          <p:cNvSpPr/>
          <p:nvPr/>
        </p:nvSpPr>
        <p:spPr>
          <a:xfrm>
            <a:off x="9464040" y="2884018"/>
            <a:ext cx="100584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9464040" y="3306470"/>
            <a:ext cx="1005840" cy="321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321040" y="39776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Nitride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 rot="16200000">
            <a:off x="9486900" y="4526280"/>
            <a:ext cx="274320" cy="274320"/>
          </a:xfrm>
          <a:prstGeom prst="triangle">
            <a:avLst/>
          </a:prstGeom>
          <a:solidFill>
            <a:srgbClr val="E8734A"/>
          </a:solidFill>
          <a:ln/>
        </p:spPr>
      </p:sp>
      <p:sp>
        <p:nvSpPr>
          <p:cNvPr id="26" name="Shape 24"/>
          <p:cNvSpPr/>
          <p:nvPr/>
        </p:nvSpPr>
        <p:spPr>
          <a:xfrm rot="16200000">
            <a:off x="9870948" y="4526280"/>
            <a:ext cx="274320" cy="274320"/>
          </a:xfrm>
          <a:prstGeom prst="triangle">
            <a:avLst/>
          </a:prstGeom>
          <a:solidFill>
            <a:srgbClr val="E8734A"/>
          </a:solidFill>
          <a:ln/>
        </p:spPr>
      </p:sp>
      <p:sp>
        <p:nvSpPr>
          <p:cNvPr id="27" name="Shape 25"/>
          <p:cNvSpPr/>
          <p:nvPr/>
        </p:nvSpPr>
        <p:spPr>
          <a:xfrm rot="16200000">
            <a:off x="10254996" y="4526280"/>
            <a:ext cx="274320" cy="274320"/>
          </a:xfrm>
          <a:prstGeom prst="triangle">
            <a:avLst/>
          </a:prstGeom>
          <a:solidFill>
            <a:srgbClr val="E8734A"/>
          </a:solidFill>
          <a:ln/>
        </p:spPr>
      </p:sp>
      <p:sp>
        <p:nvSpPr>
          <p:cNvPr id="28" name="Text 26"/>
          <p:cNvSpPr/>
          <p:nvPr/>
        </p:nvSpPr>
        <p:spPr>
          <a:xfrm>
            <a:off x="8321040" y="4983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notches = 3–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331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RULE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Tab Needs a Notch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0350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700" dirty="0">
                <a:solidFill>
                  <a:srgbClr val="E6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Ions can only lock together into a stable compound when </a:t>
            </a:r>
            <a:pPr indent="0" marL="0">
              <a:lnSpc>
                <a:spcPct val="130000"/>
              </a:lnSpc>
              <a:buNone/>
            </a:pPr>
            <a:r>
              <a:rPr lang="en-US" sz="1700" b="1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jagged tab is filled by a notch</a:t>
            </a:r>
            <a:pPr indent="0" marL="0">
              <a:lnSpc>
                <a:spcPct val="130000"/>
              </a:lnSpc>
              <a:buNone/>
            </a:pPr>
            <a:r>
              <a:rPr lang="en-US" sz="1700" dirty="0">
                <a:solidFill>
                  <a:srgbClr val="E6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nothing left sticking out.
</a:t>
            </a:r>
            <a:pPr indent="0" marL="0">
              <a:lnSpc>
                <a:spcPct val="130000"/>
              </a:lnSpc>
              <a:buNone/>
            </a:pPr>
            <a:r>
              <a:rPr lang="en-US" sz="1700" dirty="0">
                <a:solidFill>
                  <a:srgbClr val="E6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physical fit is a stand-in for a chemistry rule: the total positive charge must exactly equal the total negative charge. This is </a:t>
            </a:r>
            <a:pPr indent="0" marL="0">
              <a:lnSpc>
                <a:spcPct val="130000"/>
              </a:lnSpc>
              <a:buNone/>
            </a:pPr>
            <a:r>
              <a:rPr lang="en-US" sz="1700" b="1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 neutrality</a:t>
            </a:r>
            <a:pPr indent="0" marL="0">
              <a:lnSpc>
                <a:spcPct val="130000"/>
              </a:lnSpc>
              <a:buNone/>
            </a:pPr>
            <a:r>
              <a:rPr lang="en-US" sz="1700" dirty="0">
                <a:solidFill>
                  <a:srgbClr val="E6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498080" y="2103120"/>
            <a:ext cx="1280160" cy="128016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6" name="Text 4"/>
          <p:cNvSpPr/>
          <p:nvPr/>
        </p:nvSpPr>
        <p:spPr>
          <a:xfrm>
            <a:off x="7498080" y="2282342"/>
            <a:ext cx="1280160" cy="5376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498080" y="2820010"/>
            <a:ext cx="1280160" cy="409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9144000" y="1600200"/>
            <a:ext cx="914400" cy="914400"/>
          </a:xfrm>
          <a:prstGeom prst="ellipse">
            <a:avLst/>
          </a:prstGeom>
          <a:solidFill>
            <a:srgbClr val="E8734A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0" y="172821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0" y="211226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9144000" y="2880360"/>
            <a:ext cx="914400" cy="914400"/>
          </a:xfrm>
          <a:prstGeom prst="ellipse">
            <a:avLst/>
          </a:prstGeom>
          <a:solidFill>
            <a:srgbClr val="E8734A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0" y="300837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144000" y="339242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498080" y="429768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MgCl₂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7315200" y="48920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B9C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tabs, 2 notches — balanced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8640" y="502920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4A7FE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 (+)</a:t>
            </a:r>
            <a:pPr indent="0" marL="0">
              <a:buNone/>
            </a:pPr>
            <a:r>
              <a:rPr lang="en-US" sz="3400" b="1" dirty="0">
                <a:solidFill>
                  <a:srgbClr val="E6EC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=  </a:t>
            </a:r>
            <a:pPr indent="0" marL="0">
              <a:buNone/>
            </a:pPr>
            <a:r>
              <a:rPr lang="en-US" sz="3400" b="1" dirty="0">
                <a:solidFill>
                  <a:srgbClr val="E873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 (–)</a:t>
            </a:r>
            <a:endParaRPr lang="en-US" sz="3400" dirty="0"/>
          </a:p>
        </p:txBody>
      </p:sp>
      <p:sp>
        <p:nvSpPr>
          <p:cNvPr id="17" name="Text 15"/>
          <p:cNvSpPr/>
          <p:nvPr/>
        </p:nvSpPr>
        <p:spPr>
          <a:xfrm>
            <a:off x="548640" y="580644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B9C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balance is the only requirement for a valid ionic formula.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MgCl₂ Step by Step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2606040" cy="356616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sx="100000" sy="100000" kx="0" ky="0" algn="bl" rotWithShape="0" blurRad="63500" dist="25400" dir="5400000">
              <a:srgbClr val="1A1A2E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2194560"/>
            <a:ext cx="502920" cy="50292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194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8803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Mg²⁺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31520" y="3429000"/>
            <a:ext cx="2240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Magnesium has a 2+ charge, so its tile has 2 jagged tabs to fill.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410712" y="1965960"/>
            <a:ext cx="2606040" cy="356616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sx="100000" sy="100000" kx="0" ky="0" algn="bl" rotWithShape="0" blurRad="63500" dist="25400" dir="5400000">
              <a:srgbClr val="1A1A2E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639312" y="2194560"/>
            <a:ext cx="502920" cy="50292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11" name="Text 9"/>
          <p:cNvSpPr/>
          <p:nvPr/>
        </p:nvSpPr>
        <p:spPr>
          <a:xfrm>
            <a:off x="3639312" y="2194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593592" y="28803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in Cl⁻ tiles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3593592" y="3429000"/>
            <a:ext cx="2240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chloride ion has 1 notch. One Cl⁻ can only fill one tab.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272784" y="1965960"/>
            <a:ext cx="2606040" cy="356616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sx="100000" sy="100000" kx="0" ky="0" algn="bl" rotWithShape="0" blurRad="63500" dist="25400" dir="5400000">
              <a:srgbClr val="1A1A2E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501384" y="2194560"/>
            <a:ext cx="502920" cy="50292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16" name="Text 14"/>
          <p:cNvSpPr/>
          <p:nvPr/>
        </p:nvSpPr>
        <p:spPr>
          <a:xfrm>
            <a:off x="6501384" y="2194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455664" y="28803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balance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6455664" y="3429000"/>
            <a:ext cx="2240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tabs need 2 notches — so exactly two Cl⁻ ions are needed.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134856" y="1965960"/>
            <a:ext cx="2606040" cy="356616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sx="100000" sy="100000" kx="0" ky="0" algn="bl" rotWithShape="0" blurRad="63500" dist="25400" dir="5400000">
              <a:srgbClr val="1A1A2E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9363456" y="2194560"/>
            <a:ext cx="502920" cy="50292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21" name="Text 19"/>
          <p:cNvSpPr/>
          <p:nvPr/>
        </p:nvSpPr>
        <p:spPr>
          <a:xfrm>
            <a:off x="9363456" y="2194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317736" y="28803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it in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9317736" y="3429000"/>
            <a:ext cx="2240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tab meets a notch. The compound formula is MgCl₂.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 — HARDER CASE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Both Sides Need Multiples: Al₂O₃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Al³⁺ has 3 tabs. O²⁻ has 2 notches. Neither number divides evenly into the other — so this time, </a:t>
            </a:r>
            <a:pPr indent="0" marL="0">
              <a:buNone/>
            </a:pPr>
            <a:r>
              <a:rPr lang="en-US" sz="1550" b="1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</a:t>
            </a:r>
            <a:pPr indent="0" marL="0">
              <a:buNone/>
            </a:pPr>
            <a:r>
              <a:rPr lang="en-US" sz="15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ions need multiples.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1097280" y="2651760"/>
            <a:ext cx="1005840" cy="100584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2792578"/>
            <a:ext cx="100584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97280" y="3215030"/>
            <a:ext cx="1005840" cy="321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097280" y="3840480"/>
            <a:ext cx="1005840" cy="100584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9" name="Text 7"/>
          <p:cNvSpPr/>
          <p:nvPr/>
        </p:nvSpPr>
        <p:spPr>
          <a:xfrm>
            <a:off x="1097280" y="3981298"/>
            <a:ext cx="100584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97280" y="4403750"/>
            <a:ext cx="1005840" cy="321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" y="50749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A7F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× Al³⁺ = 6 tabs total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514600" y="3108960"/>
            <a:ext cx="1005840" cy="640080"/>
          </a:xfrm>
          <a:prstGeom prst="rightArrow">
            <a:avLst/>
          </a:prstGeom>
          <a:solidFill>
            <a:srgbClr val="D8DEE8"/>
          </a:solidFill>
          <a:ln/>
        </p:spPr>
      </p:sp>
      <p:sp>
        <p:nvSpPr>
          <p:cNvPr id="13" name="Text 11"/>
          <p:cNvSpPr/>
          <p:nvPr/>
        </p:nvSpPr>
        <p:spPr>
          <a:xfrm>
            <a:off x="3657600" y="306324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4480560" y="2148840"/>
            <a:ext cx="914400" cy="914400"/>
          </a:xfrm>
          <a:prstGeom prst="ellipse">
            <a:avLst/>
          </a:prstGeom>
          <a:solidFill>
            <a:srgbClr val="E8734A"/>
          </a:solidFill>
          <a:ln/>
        </p:spPr>
      </p:sp>
      <p:sp>
        <p:nvSpPr>
          <p:cNvPr id="15" name="Text 13"/>
          <p:cNvSpPr/>
          <p:nvPr/>
        </p:nvSpPr>
        <p:spPr>
          <a:xfrm>
            <a:off x="4480560" y="227685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480560" y="266090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480560" y="3246120"/>
            <a:ext cx="914400" cy="914400"/>
          </a:xfrm>
          <a:prstGeom prst="ellipse">
            <a:avLst/>
          </a:prstGeom>
          <a:solidFill>
            <a:srgbClr val="E8734A"/>
          </a:solidFill>
          <a:ln/>
        </p:spPr>
      </p:sp>
      <p:sp>
        <p:nvSpPr>
          <p:cNvPr id="18" name="Text 16"/>
          <p:cNvSpPr/>
          <p:nvPr/>
        </p:nvSpPr>
        <p:spPr>
          <a:xfrm>
            <a:off x="4480560" y="337413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480560" y="375818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480560" y="4343400"/>
            <a:ext cx="914400" cy="914400"/>
          </a:xfrm>
          <a:prstGeom prst="ellipse">
            <a:avLst/>
          </a:prstGeom>
          <a:solidFill>
            <a:srgbClr val="E8734A"/>
          </a:solidFill>
          <a:ln/>
        </p:spPr>
      </p:sp>
      <p:sp>
        <p:nvSpPr>
          <p:cNvPr id="21" name="Text 19"/>
          <p:cNvSpPr/>
          <p:nvPr/>
        </p:nvSpPr>
        <p:spPr>
          <a:xfrm>
            <a:off x="4480560" y="447141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4480560" y="485546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114800" y="539496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× O²⁻ = 6 notches total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949440" y="2377440"/>
            <a:ext cx="4663440" cy="3291840"/>
          </a:xfrm>
          <a:prstGeom prst="roundRect">
            <a:avLst>
              <a:gd name="adj" fmla="val 2778"/>
            </a:avLst>
          </a:prstGeom>
          <a:solidFill>
            <a:srgbClr val="0B2545"/>
          </a:solidFill>
          <a:ln/>
        </p:spPr>
      </p:sp>
      <p:sp>
        <p:nvSpPr>
          <p:cNvPr id="25" name="Text 23"/>
          <p:cNvSpPr/>
          <p:nvPr/>
        </p:nvSpPr>
        <p:spPr>
          <a:xfrm>
            <a:off x="7223760" y="260604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4A25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Al₂O₃</a:t>
            </a:r>
            <a:endParaRPr lang="en-US" sz="4000" dirty="0"/>
          </a:p>
        </p:txBody>
      </p:sp>
      <p:sp>
        <p:nvSpPr>
          <p:cNvPr id="26" name="Text 24"/>
          <p:cNvSpPr/>
          <p:nvPr/>
        </p:nvSpPr>
        <p:spPr>
          <a:xfrm>
            <a:off x="7223760" y="3520440"/>
            <a:ext cx="4114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E6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tabs meet 6 notches exactly — the compound locks with 2 aluminium ions for every 3 oxide ions. This is the trickiest ratio type in the activity, and it scores the most points in Timed Mode.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ACTIVITY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Ways to Practise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sx="100000" sy="100000" kx="0" ky="0" algn="bl" rotWithShape="0" blurRad="76200" dist="25400" dir="5400000">
              <a:srgbClr val="1A1A2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423160"/>
            <a:ext cx="548640" cy="54864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423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22960" y="315468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 Activity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22960" y="370332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target compounds, from NaCl through to Al₂O₃. You’re told which ions to use — you work out the ratio.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822960" y="498348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4A7F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 IN THE APP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297680" y="210312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sx="100000" sy="100000" kx="0" ky="0" algn="bl" rotWithShape="0" blurRad="76200" dist="25400" dir="5400000">
              <a:srgbClr val="1A1A2E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72000" y="242316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0" y="2423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572000" y="315468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Playground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4572000" y="370332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palette of 6 cations and 6 anions. Build any valid compound you can think of, freely.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572000" y="498348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 IN THE APP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8046720" y="210312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sx="100000" sy="100000" kx="0" ky="0" algn="bl" rotWithShape="0" blurRad="76200" dist="25400" dir="5400000">
              <a:srgbClr val="1A1A2E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321040" y="2423160"/>
            <a:ext cx="548640" cy="548640"/>
          </a:xfrm>
          <a:prstGeom prst="ellipse">
            <a:avLst/>
          </a:prstGeom>
          <a:solidFill>
            <a:srgbClr val="E8734A"/>
          </a:solidFill>
          <a:ln/>
        </p:spPr>
      </p:sp>
      <p:sp>
        <p:nvSpPr>
          <p:cNvPr id="18" name="Text 16"/>
          <p:cNvSpPr/>
          <p:nvPr/>
        </p:nvSpPr>
        <p:spPr>
          <a:xfrm>
            <a:off x="8321040" y="2423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321040" y="315468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Understanding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8321040" y="370332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5-question quiz on naming, formulas, and the logic behind ionic ratios.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8321040" y="498348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E87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 IN THE APP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PLAYGROUND — TIMED MODE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3-Minute Challenge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AD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as many different valid compounds as you can before the clock runs out. Points scale with how tricky the ratio is.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48640" y="2560320"/>
            <a:ext cx="3291840" cy="2651760"/>
          </a:xfrm>
          <a:prstGeom prst="roundRect">
            <a:avLst>
              <a:gd name="adj" fmla="val 4138"/>
            </a:avLst>
          </a:prstGeom>
          <a:solidFill>
            <a:srgbClr val="13315C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28346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+10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777240" y="39776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1:1 ratio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77240" y="45262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B9C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NaCl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160520" y="2560320"/>
            <a:ext cx="3291840" cy="2651760"/>
          </a:xfrm>
          <a:prstGeom prst="roundRect">
            <a:avLst>
              <a:gd name="adj" fmla="val 4138"/>
            </a:avLst>
          </a:prstGeom>
          <a:solidFill>
            <a:srgbClr val="13315C"/>
          </a:solidFill>
          <a:ln/>
        </p:spPr>
      </p:sp>
      <p:sp>
        <p:nvSpPr>
          <p:cNvPr id="10" name="Text 8"/>
          <p:cNvSpPr/>
          <p:nvPr/>
        </p:nvSpPr>
        <p:spPr>
          <a:xfrm>
            <a:off x="4160520" y="28346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3E8E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+15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4389120" y="39776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1:n or n:1 ratio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89120" y="45262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B9C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MgCl₂, AlCl₃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772400" y="2560320"/>
            <a:ext cx="3291840" cy="2651760"/>
          </a:xfrm>
          <a:prstGeom prst="roundRect">
            <a:avLst>
              <a:gd name="adj" fmla="val 4138"/>
            </a:avLst>
          </a:prstGeom>
          <a:solidFill>
            <a:srgbClr val="13315C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0" y="28346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4A25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+25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8001000" y="39776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sides multiply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001000" y="45262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B9C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Al₂O₃, Mg₃N₂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40" y="54864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FB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Re-locking a compound you’ve already found this round scores 0 — so hunt for something new each time.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332720" y="640080"/>
            <a:ext cx="914400" cy="914400"/>
          </a:xfrm>
          <a:prstGeom prst="ellipse">
            <a:avLst/>
          </a:prstGeom>
          <a:solidFill>
            <a:srgbClr val="4A7FE0"/>
          </a:solidFill>
          <a:ln/>
        </p:spPr>
      </p:sp>
      <p:sp>
        <p:nvSpPr>
          <p:cNvPr id="3" name="Text 1"/>
          <p:cNvSpPr/>
          <p:nvPr/>
        </p:nvSpPr>
        <p:spPr>
          <a:xfrm>
            <a:off x="10332720" y="768096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332720" y="115214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1+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10881360" y="5394960"/>
            <a:ext cx="822960" cy="822960"/>
          </a:xfrm>
          <a:prstGeom prst="ellipse">
            <a:avLst/>
          </a:prstGeom>
          <a:solidFill>
            <a:srgbClr val="E8734A"/>
          </a:solidFill>
          <a:ln/>
        </p:spPr>
      </p:sp>
      <p:sp>
        <p:nvSpPr>
          <p:cNvPr id="6" name="Text 4"/>
          <p:cNvSpPr/>
          <p:nvPr/>
        </p:nvSpPr>
        <p:spPr>
          <a:xfrm>
            <a:off x="10881360" y="5510174"/>
            <a:ext cx="822960" cy="34564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881360" y="5855818"/>
            <a:ext cx="822960" cy="2633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8229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A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31520" y="12344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Charge Balance Is the Whole Game</a:t>
            </a:r>
            <a:endParaRPr lang="en-US" sz="3200" dirty="0"/>
          </a:p>
        </p:txBody>
      </p:sp>
      <p:sp>
        <p:nvSpPr>
          <p:cNvPr id="10" name="Shape 8"/>
          <p:cNvSpPr/>
          <p:nvPr/>
        </p:nvSpPr>
        <p:spPr>
          <a:xfrm>
            <a:off x="731520" y="2423160"/>
            <a:ext cx="292608" cy="292608"/>
          </a:xfrm>
          <a:prstGeom prst="ellipse">
            <a:avLst/>
          </a:prstGeom>
          <a:solidFill>
            <a:srgbClr val="F4A259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24231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234440" y="237744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6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Tabs on a cation and notches on an anion each equal that ion’s charge.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31520" y="3200400"/>
            <a:ext cx="292608" cy="292608"/>
          </a:xfrm>
          <a:prstGeom prst="ellipse">
            <a:avLst/>
          </a:prstGeom>
          <a:solidFill>
            <a:srgbClr val="F4A259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3200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234440" y="315468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6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compound only locks when total positive charge equals total negative charge.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31520" y="3977640"/>
            <a:ext cx="292608" cy="292608"/>
          </a:xfrm>
          <a:prstGeom prst="ellipse">
            <a:avLst/>
          </a:prstGeom>
          <a:solidFill>
            <a:srgbClr val="F4A259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39776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234440" y="393192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6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formula must always be written in the simplest whole-number ratio.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31520" y="4754880"/>
            <a:ext cx="292608" cy="292608"/>
          </a:xfrm>
          <a:prstGeom prst="ellipse">
            <a:avLst/>
          </a:prstGeom>
          <a:solidFill>
            <a:srgbClr val="F4A259"/>
          </a:solidFill>
          <a:ln/>
        </p:spPr>
      </p:sp>
      <p:sp>
        <p:nvSpPr>
          <p:cNvPr id="20" name="Text 18"/>
          <p:cNvSpPr/>
          <p:nvPr/>
        </p:nvSpPr>
        <p:spPr>
          <a:xfrm>
            <a:off x="731520" y="4754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234440" y="470916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6E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Practise it three ways: Guided, Playground, and the Check Understanding quiz.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2026-08-21T16:04:22Z</dcterms:created>
  <dcterms:modified xsi:type="dcterms:W3CDTF">2026-08-21T16:04:22Z</dcterms:modified>
</cp:coreProperties>
</file>