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8" d="100"/>
          <a:sy n="88" d="100"/>
        </p:scale>
        <p:origin x="66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8007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 minute.
Welcome the class. Today they will use the virtual microscope to look at two slides: a leaf cell from the pondweed Elodea and a human cheek cell. They will practise focusing, identify cell structures, draw, measure and calculate magnification.
Have the worksheet ready to hand out after the starter.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 minute.
Read the three objectives. Success looks like: a sharp, correctly focused image; correctly labelled structures on a drawing; and a correct magnification calculation with the units converted.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5 minutes.
Answers:
1. Any two of: cell wall, chloroplasts, large permanent vacuole.
2. It contains the DNA and controls the activities of the cell.
3. It magnifies the specimen (makes it look bigger) so that small structures can be seen.
Take a few answers, then move 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minutes.
Walk through the panel from top to bottom. Objective lens: 10× for finding the specimen, 40× for detail. Coarse focus: big changes, low power only. Fine focus: small changes, the only focus knob at 40×. Stage: moves the slide (you can also drag the image). Lamp brightness and diaphragm control the light. The Measure tool gives the size of a structure in micrometres (µm).
Remind students the eyepiece is ×10, so total magnification is 100× at 10× and 400× at 40×.</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minutes.
Work through both rows on the board. 10 × 10 = 100, so the low-power view is at 100× total magnification. 10 × 40 = 400, so the high-power view is at 400× total.
Ask: what objective would you need for 1000×? (100×, the oil immersion lens.) This is worksheet question A1.</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minutes.
Emphasise the order: find the specimen at low power first because the field of view is larger and it is easier to find and focus. Steps 4 and 5 are marked in a different colour: they happen at high power.
In the virtual microscope the coarse focus is locked at 40× to model this. If the image is too blurred to rescue with the fine focus, go back to 10×, focus sharply, then switch again. This is worksheet question A2.</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 minute.
The lamp changes how bright the whole image is. The diaphragm controls how much light passes through the specimen: closing it makes the image darker but makes the edges of the cells stand out more (higher contrast). Opening it makes the image brighter but the cells can look washed out.
This links to worksheet question A3(c) and exam-style question E4.</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 minute to explain, then about 27 minutes of work.
Hand out the worksheet. Suggested pacing for a 50-minute lesson: Part A 5 minutes, Part B 10, Part C 8, Part D 4. Part E is exam-style practice and works well as homework.
Point out that measurements come from an estimated scale, so the answer key accepts a range (about 4 to 10 µm for a chloroplast and 6 to 14 µm for the cheek cell nucleus).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minutes.
This is a drawing to show what students should be looking for, not a photograph. At 100× (10× objective) the leaf looks like rows of small rectangular cells, with a dark band, the midrib, running across it. Chloroplasts are too small to see clearly at this power.
At 400× (40× objective) each cell has a rigid cell wall, small green chloroplasts (mostly around the edge) and a large clear vacuole in the middle. The green colour comes from chlorophyll inside the chloroplasts.
The leaf is only two cells thick, so light passes straight through and no stain is needed.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minutes.
Again this is a drawing, not a photograph. At 100× the cheek cells are flat, irregular shapes lying in overlapping groups. At 400× a single cell fills the view and the nucleus is a round, dark blue spot near the centre.
Cheek cells are thin and almost colourless, so they are stained blue to make the nucleus and the outline of the cell show up. There is no cell wall: the outline is only the cell membrane.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minutes.
These are the same criteria used in the mark scheme for the two drawings (worksheet B3 and C3): title and magnification; large, clear, continuous pencil lines with no shading; the right structures drawn; and labels with ruled lines that touch the structure and do not cross.
The example on the right is a simplified layout, not a model answer to copy.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minutes.
The most common error is forgetting to convert the units. Stress that image size and actual size must be in the same units before dividing.
Work through the example: 3.2 mm is 3200 µm; 3200 ÷ 8 = 400, so the drawing is at ×400 magnification.
Also show the rearrangements with the triangle: actual size = image size ÷ magnification (worksheet E2: 90 mm ÷ 1500 = 0.06 mm = 60 µm).</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minutes.
This table matches worksheet question D1. Students should notice that both cells have a nucleus and a cell membrane, but only the leaf cell has a cell wall, chloroplasts and a large central vacuole.
Link it back to what they saw: the rectangular, fixed shape of the leaf cells versus the irregular outline of the cheek cells (worksheet D2).</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5 minutes.
These are the same three questions students meet at the end of each slide in the virtual microscope. Use them as exit questions: cold-call or use mini whiteboards.
Leaf cells: 1. Chloroplasts. 2. The large central vacuole (cell sap). 3. Switch to the 40× objective to increase the magnification to 400×.
Cheek cells: 1. The nucleus. 2. The cell wall. 3. The cells are thin and almost colourless, so the stain makes the nucleus and cell outline stand out.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 minute.
Close by revisiting the objectives. Collect the worksheets. Set Part E as homework if it was not completed, and give out the answer key when the work has been marked or for self-marking.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CFE0F3"/>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CFE0F3"/>
                </a:solidFill>
                <a:latin typeface="Arial"/>
                <a:ea typeface="Arial"/>
                <a:cs typeface="Aria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3A5F"/>
        </a:solidFill>
        <a:effectLst/>
      </p:bgPr>
    </p:bg>
    <p:spTree>
      <p:nvGrpSpPr>
        <p:cNvPr id="1" name=""/>
        <p:cNvGrpSpPr/>
        <p:nvPr/>
      </p:nvGrpSpPr>
      <p:grpSpPr>
        <a:xfrm>
          <a:off x="0" y="0"/>
          <a:ext cx="0" cy="0"/>
          <a:chOff x="0" y="0"/>
          <a:chExt cx="0" cy="0"/>
        </a:xfrm>
      </p:grpSpPr>
      <p:sp>
        <p:nvSpPr>
          <p:cNvPr id="2" name="Text 0"/>
          <p:cNvSpPr txBox="1"/>
          <p:nvPr/>
        </p:nvSpPr>
        <p:spPr>
          <a:xfrm>
            <a:off x="548640" y="1188720"/>
            <a:ext cx="4754880" cy="1645920"/>
          </a:xfrm>
          <a:prstGeom prst="rect">
            <a:avLst/>
          </a:prstGeom>
          <a:noFill/>
          <a:ln/>
        </p:spPr>
        <p:txBody>
          <a:bodyPr wrap="square" lIns="0" tIns="0" rIns="0" bIns="0" rtlCol="0" anchor="t"/>
          <a:lstStyle/>
          <a:p>
            <a:pPr marL="0" indent="0">
              <a:buNone/>
            </a:pPr>
            <a:r>
              <a:rPr lang="en-US" sz="4800" b="1" dirty="0">
                <a:solidFill>
                  <a:srgbClr val="FFFFFF"/>
                </a:solidFill>
                <a:latin typeface="Arial" pitchFamily="34" charset="0"/>
                <a:ea typeface="Arial" pitchFamily="34" charset="-122"/>
                <a:cs typeface="Arial" pitchFamily="34" charset="-120"/>
              </a:rPr>
              <a:t>Virtual Microscope</a:t>
            </a:r>
            <a:endParaRPr lang="en-US" sz="4800" dirty="0"/>
          </a:p>
        </p:txBody>
      </p:sp>
      <p:sp>
        <p:nvSpPr>
          <p:cNvPr id="3" name="Text 1"/>
          <p:cNvSpPr txBox="1"/>
          <p:nvPr/>
        </p:nvSpPr>
        <p:spPr>
          <a:xfrm>
            <a:off x="548640" y="2971800"/>
            <a:ext cx="4572000" cy="822960"/>
          </a:xfrm>
          <a:prstGeom prst="rect">
            <a:avLst/>
          </a:prstGeom>
          <a:noFill/>
          <a:ln/>
        </p:spPr>
        <p:txBody>
          <a:bodyPr wrap="square" lIns="0" tIns="0" rIns="0" bIns="0" rtlCol="0" anchor="t"/>
          <a:lstStyle/>
          <a:p>
            <a:pPr marL="0" indent="0">
              <a:buNone/>
            </a:pPr>
            <a:r>
              <a:rPr lang="en-US" sz="2000" dirty="0">
                <a:solidFill>
                  <a:srgbClr val="CFE0F3"/>
                </a:solidFill>
                <a:latin typeface="Arial" pitchFamily="34" charset="0"/>
                <a:ea typeface="Arial" pitchFamily="34" charset="-122"/>
                <a:cs typeface="Arial" pitchFamily="34" charset="-120"/>
              </a:rPr>
              <a:t>Plant and animal cells: leaf cells and cheek cells</a:t>
            </a:r>
            <a:endParaRPr lang="en-US" sz="2000" dirty="0"/>
          </a:p>
        </p:txBody>
      </p:sp>
      <p:sp>
        <p:nvSpPr>
          <p:cNvPr id="4" name="Text 2"/>
          <p:cNvSpPr txBox="1"/>
          <p:nvPr/>
        </p:nvSpPr>
        <p:spPr>
          <a:xfrm>
            <a:off x="548640" y="4297680"/>
            <a:ext cx="4572000" cy="320040"/>
          </a:xfrm>
          <a:prstGeom prst="rect">
            <a:avLst/>
          </a:prstGeom>
          <a:noFill/>
          <a:ln/>
        </p:spPr>
        <p:txBody>
          <a:bodyPr wrap="square" lIns="0" tIns="0" rIns="0" bIns="0" rtlCol="0" anchor="ctr"/>
          <a:lstStyle/>
          <a:p>
            <a:pPr marL="0" indent="0">
              <a:buNone/>
            </a:pPr>
            <a:r>
              <a:rPr lang="en-US" sz="1400" dirty="0">
                <a:solidFill>
                  <a:srgbClr val="CFE0F3"/>
                </a:solidFill>
                <a:latin typeface="Arial" pitchFamily="34" charset="0"/>
                <a:ea typeface="Arial" pitchFamily="34" charset="-122"/>
                <a:cs typeface="Arial" pitchFamily="34" charset="-120"/>
              </a:rPr>
              <a:t>Biology lesson with worksheet</a:t>
            </a:r>
            <a:endParaRPr lang="en-US" sz="1400" dirty="0"/>
          </a:p>
        </p:txBody>
      </p:sp>
      <p:sp>
        <p:nvSpPr>
          <p:cNvPr id="5" name="Shape 3"/>
          <p:cNvSpPr/>
          <p:nvPr/>
        </p:nvSpPr>
        <p:spPr>
          <a:xfrm>
            <a:off x="5532120" y="822960"/>
            <a:ext cx="3383280" cy="3383280"/>
          </a:xfrm>
          <a:prstGeom prst="ellipse">
            <a:avLst/>
          </a:prstGeom>
          <a:solidFill>
            <a:srgbClr val="16283F"/>
          </a:solidFill>
          <a:ln w="38100">
            <a:solidFill>
              <a:srgbClr val="A67C2E"/>
            </a:solidFill>
            <a:prstDash val="solid"/>
          </a:ln>
        </p:spPr>
      </p:sp>
      <p:sp>
        <p:nvSpPr>
          <p:cNvPr id="6" name="Shape 4"/>
          <p:cNvSpPr/>
          <p:nvPr/>
        </p:nvSpPr>
        <p:spPr>
          <a:xfrm>
            <a:off x="5760720" y="1051560"/>
            <a:ext cx="2926080" cy="2926080"/>
          </a:xfrm>
          <a:prstGeom prst="ellipse">
            <a:avLst/>
          </a:prstGeom>
          <a:solidFill>
            <a:srgbClr val="EEF3E6"/>
          </a:solidFill>
          <a:ln w="12700">
            <a:solidFill>
              <a:srgbClr val="EEF3E6"/>
            </a:solidFill>
            <a:prstDash val="solid"/>
          </a:ln>
        </p:spPr>
      </p:sp>
      <p:sp>
        <p:nvSpPr>
          <p:cNvPr id="7" name="Shape 5"/>
          <p:cNvSpPr/>
          <p:nvPr/>
        </p:nvSpPr>
        <p:spPr>
          <a:xfrm>
            <a:off x="6172200" y="1783080"/>
            <a:ext cx="1463040" cy="822960"/>
          </a:xfrm>
          <a:prstGeom prst="rect">
            <a:avLst/>
          </a:prstGeom>
          <a:solidFill>
            <a:srgbClr val="F3F8EE"/>
          </a:solidFill>
          <a:ln w="38100">
            <a:solidFill>
              <a:srgbClr val="3D5A40"/>
            </a:solidFill>
            <a:prstDash val="solid"/>
          </a:ln>
        </p:spPr>
      </p:sp>
      <p:sp>
        <p:nvSpPr>
          <p:cNvPr id="8" name="Shape 6"/>
          <p:cNvSpPr/>
          <p:nvPr/>
        </p:nvSpPr>
        <p:spPr>
          <a:xfrm>
            <a:off x="6446520" y="1965960"/>
            <a:ext cx="914400" cy="457200"/>
          </a:xfrm>
          <a:prstGeom prst="ellipse">
            <a:avLst/>
          </a:prstGeom>
          <a:solidFill>
            <a:srgbClr val="D3E4EC"/>
          </a:solidFill>
          <a:ln w="12700">
            <a:solidFill>
              <a:srgbClr val="D3E4EC"/>
            </a:solidFill>
            <a:prstDash val="solid"/>
          </a:ln>
        </p:spPr>
      </p:sp>
      <p:sp>
        <p:nvSpPr>
          <p:cNvPr id="9" name="Shape 7"/>
          <p:cNvSpPr/>
          <p:nvPr/>
        </p:nvSpPr>
        <p:spPr>
          <a:xfrm>
            <a:off x="6263640" y="1856232"/>
            <a:ext cx="237744" cy="146304"/>
          </a:xfrm>
          <a:prstGeom prst="ellipse">
            <a:avLst/>
          </a:prstGeom>
          <a:solidFill>
            <a:srgbClr val="4E9A3F"/>
          </a:solidFill>
          <a:ln w="12700">
            <a:solidFill>
              <a:srgbClr val="2F6B27"/>
            </a:solidFill>
            <a:prstDash val="solid"/>
          </a:ln>
        </p:spPr>
      </p:sp>
      <p:sp>
        <p:nvSpPr>
          <p:cNvPr id="10" name="Shape 8"/>
          <p:cNvSpPr/>
          <p:nvPr/>
        </p:nvSpPr>
        <p:spPr>
          <a:xfrm>
            <a:off x="6629400" y="1856232"/>
            <a:ext cx="237744" cy="146304"/>
          </a:xfrm>
          <a:prstGeom prst="ellipse">
            <a:avLst/>
          </a:prstGeom>
          <a:solidFill>
            <a:srgbClr val="4E9A3F"/>
          </a:solidFill>
          <a:ln w="12700">
            <a:solidFill>
              <a:srgbClr val="2F6B27"/>
            </a:solidFill>
            <a:prstDash val="solid"/>
          </a:ln>
        </p:spPr>
      </p:sp>
      <p:sp>
        <p:nvSpPr>
          <p:cNvPr id="11" name="Shape 9"/>
          <p:cNvSpPr/>
          <p:nvPr/>
        </p:nvSpPr>
        <p:spPr>
          <a:xfrm>
            <a:off x="7086600" y="1856232"/>
            <a:ext cx="237744" cy="146304"/>
          </a:xfrm>
          <a:prstGeom prst="ellipse">
            <a:avLst/>
          </a:prstGeom>
          <a:solidFill>
            <a:srgbClr val="4E9A3F"/>
          </a:solidFill>
          <a:ln w="12700">
            <a:solidFill>
              <a:srgbClr val="2F6B27"/>
            </a:solidFill>
            <a:prstDash val="solid"/>
          </a:ln>
        </p:spPr>
      </p:sp>
      <p:sp>
        <p:nvSpPr>
          <p:cNvPr id="12" name="Shape 10"/>
          <p:cNvSpPr/>
          <p:nvPr/>
        </p:nvSpPr>
        <p:spPr>
          <a:xfrm>
            <a:off x="7315200" y="2084832"/>
            <a:ext cx="237744" cy="146304"/>
          </a:xfrm>
          <a:prstGeom prst="ellipse">
            <a:avLst/>
          </a:prstGeom>
          <a:solidFill>
            <a:srgbClr val="4E9A3F"/>
          </a:solidFill>
          <a:ln w="12700">
            <a:solidFill>
              <a:srgbClr val="2F6B27"/>
            </a:solidFill>
            <a:prstDash val="solid"/>
          </a:ln>
        </p:spPr>
      </p:sp>
      <p:sp>
        <p:nvSpPr>
          <p:cNvPr id="13" name="Shape 11"/>
          <p:cNvSpPr/>
          <p:nvPr/>
        </p:nvSpPr>
        <p:spPr>
          <a:xfrm>
            <a:off x="6263640" y="2286000"/>
            <a:ext cx="237744" cy="146304"/>
          </a:xfrm>
          <a:prstGeom prst="ellipse">
            <a:avLst/>
          </a:prstGeom>
          <a:solidFill>
            <a:srgbClr val="4E9A3F"/>
          </a:solidFill>
          <a:ln w="12700">
            <a:solidFill>
              <a:srgbClr val="2F6B27"/>
            </a:solidFill>
            <a:prstDash val="solid"/>
          </a:ln>
        </p:spPr>
      </p:sp>
      <p:sp>
        <p:nvSpPr>
          <p:cNvPr id="14" name="Shape 12"/>
          <p:cNvSpPr/>
          <p:nvPr/>
        </p:nvSpPr>
        <p:spPr>
          <a:xfrm>
            <a:off x="6675120" y="2395728"/>
            <a:ext cx="237744" cy="146304"/>
          </a:xfrm>
          <a:prstGeom prst="ellipse">
            <a:avLst/>
          </a:prstGeom>
          <a:solidFill>
            <a:srgbClr val="4E9A3F"/>
          </a:solidFill>
          <a:ln w="12700">
            <a:solidFill>
              <a:srgbClr val="2F6B27"/>
            </a:solidFill>
            <a:prstDash val="solid"/>
          </a:ln>
        </p:spPr>
      </p:sp>
      <p:sp>
        <p:nvSpPr>
          <p:cNvPr id="15" name="Shape 13"/>
          <p:cNvSpPr/>
          <p:nvPr/>
        </p:nvSpPr>
        <p:spPr>
          <a:xfrm>
            <a:off x="7178040" y="2377440"/>
            <a:ext cx="237744" cy="146304"/>
          </a:xfrm>
          <a:prstGeom prst="ellipse">
            <a:avLst/>
          </a:prstGeom>
          <a:solidFill>
            <a:srgbClr val="4E9A3F"/>
          </a:solidFill>
          <a:ln w="12700">
            <a:solidFill>
              <a:srgbClr val="2F6B27"/>
            </a:solidFill>
            <a:prstDash val="solid"/>
          </a:ln>
        </p:spPr>
      </p:sp>
      <p:sp>
        <p:nvSpPr>
          <p:cNvPr id="16" name="Shape 14"/>
          <p:cNvSpPr/>
          <p:nvPr/>
        </p:nvSpPr>
        <p:spPr>
          <a:xfrm>
            <a:off x="7315200" y="2743200"/>
            <a:ext cx="914400" cy="777240"/>
          </a:xfrm>
          <a:prstGeom prst="ellipse">
            <a:avLst/>
          </a:prstGeom>
          <a:solidFill>
            <a:srgbClr val="C9D6F2"/>
          </a:solidFill>
          <a:ln w="31750">
            <a:solidFill>
              <a:srgbClr val="5A7BC4"/>
            </a:solidFill>
            <a:prstDash val="solid"/>
          </a:ln>
        </p:spPr>
      </p:sp>
      <p:sp>
        <p:nvSpPr>
          <p:cNvPr id="17" name="Shape 15"/>
          <p:cNvSpPr/>
          <p:nvPr/>
        </p:nvSpPr>
        <p:spPr>
          <a:xfrm>
            <a:off x="7607808" y="2971800"/>
            <a:ext cx="310896" cy="310896"/>
          </a:xfrm>
          <a:prstGeom prst="ellipse">
            <a:avLst/>
          </a:prstGeom>
          <a:solidFill>
            <a:srgbClr val="2C4A9A"/>
          </a:solidFill>
          <a:ln w="12700">
            <a:solidFill>
              <a:srgbClr val="2C4A9A"/>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Learning objectives</a:t>
            </a:r>
            <a:endParaRPr lang="en-US" sz="3600" dirty="0"/>
          </a:p>
        </p:txBody>
      </p:sp>
      <p:sp>
        <p:nvSpPr>
          <p:cNvPr id="3" name="Shape 1"/>
          <p:cNvSpPr/>
          <p:nvPr/>
        </p:nvSpPr>
        <p:spPr>
          <a:xfrm>
            <a:off x="548640" y="1371600"/>
            <a:ext cx="777240" cy="777240"/>
          </a:xfrm>
          <a:prstGeom prst="ellipse">
            <a:avLst/>
          </a:prstGeom>
          <a:solidFill>
            <a:srgbClr val="1F3A5F"/>
          </a:solidFill>
          <a:ln w="12700">
            <a:solidFill>
              <a:srgbClr val="1F3A5F"/>
            </a:solidFill>
            <a:prstDash val="solid"/>
          </a:ln>
        </p:spPr>
      </p:sp>
      <p:pic>
        <p:nvPicPr>
          <p:cNvPr id="4" name="Image 0" descr="preencoded.png"/>
          <p:cNvPicPr>
            <a:picLocks noChangeAspect="1"/>
          </p:cNvPicPr>
          <p:nvPr/>
        </p:nvPicPr>
        <p:blipFill>
          <a:blip r:embed="rId3"/>
          <a:stretch>
            <a:fillRect/>
          </a:stretch>
        </p:blipFill>
        <p:spPr>
          <a:xfrm>
            <a:off x="750722" y="1573682"/>
            <a:ext cx="373075" cy="373075"/>
          </a:xfrm>
          <a:prstGeom prst="rect">
            <a:avLst/>
          </a:prstGeom>
        </p:spPr>
      </p:pic>
      <p:sp>
        <p:nvSpPr>
          <p:cNvPr id="5" name="Text 2"/>
          <p:cNvSpPr txBox="1"/>
          <p:nvPr/>
        </p:nvSpPr>
        <p:spPr>
          <a:xfrm>
            <a:off x="1600200" y="1389888"/>
            <a:ext cx="6858000" cy="365760"/>
          </a:xfrm>
          <a:prstGeom prst="rect">
            <a:avLst/>
          </a:prstGeom>
          <a:noFill/>
          <a:ln/>
        </p:spPr>
        <p:txBody>
          <a:bodyPr wrap="square" lIns="0" tIns="0" rIns="0" bIns="0" rtlCol="0" anchor="t"/>
          <a:lstStyle/>
          <a:p>
            <a:pPr marL="0" indent="0">
              <a:buNone/>
            </a:pPr>
            <a:r>
              <a:rPr lang="en-US" sz="2200" b="1" dirty="0">
                <a:solidFill>
                  <a:srgbClr val="1F3A5F"/>
                </a:solidFill>
                <a:latin typeface="Arial" pitchFamily="34" charset="0"/>
                <a:ea typeface="Arial" pitchFamily="34" charset="-122"/>
                <a:cs typeface="Arial" pitchFamily="34" charset="-120"/>
              </a:rPr>
              <a:t>Use a microscope correctly</a:t>
            </a:r>
            <a:endParaRPr lang="en-US" sz="2200" dirty="0"/>
          </a:p>
        </p:txBody>
      </p:sp>
      <p:sp>
        <p:nvSpPr>
          <p:cNvPr id="6" name="Text 3"/>
          <p:cNvSpPr txBox="1"/>
          <p:nvPr/>
        </p:nvSpPr>
        <p:spPr>
          <a:xfrm>
            <a:off x="1600200" y="1783080"/>
            <a:ext cx="6858000" cy="365760"/>
          </a:xfrm>
          <a:prstGeom prst="rect">
            <a:avLst/>
          </a:prstGeom>
          <a:noFill/>
          <a:ln/>
        </p:spPr>
        <p:txBody>
          <a:bodyPr wrap="square" lIns="0" tIns="0" rIns="0" bIns="0" rtlCol="0" anchor="t"/>
          <a:lstStyle/>
          <a:p>
            <a:pPr marL="0" indent="0">
              <a:buNone/>
            </a:pPr>
            <a:r>
              <a:rPr lang="en-US" sz="1600" dirty="0">
                <a:solidFill>
                  <a:srgbClr val="16242F"/>
                </a:solidFill>
                <a:latin typeface="Arial" pitchFamily="34" charset="0"/>
                <a:ea typeface="Arial" pitchFamily="34" charset="-122"/>
                <a:cs typeface="Arial" pitchFamily="34" charset="-120"/>
              </a:rPr>
              <a:t>Focus the image, change lens power and adjust the light.</a:t>
            </a:r>
            <a:endParaRPr lang="en-US" sz="1600" dirty="0"/>
          </a:p>
        </p:txBody>
      </p:sp>
      <p:sp>
        <p:nvSpPr>
          <p:cNvPr id="7" name="Shape 4"/>
          <p:cNvSpPr/>
          <p:nvPr/>
        </p:nvSpPr>
        <p:spPr>
          <a:xfrm>
            <a:off x="548640" y="2468880"/>
            <a:ext cx="777240" cy="777240"/>
          </a:xfrm>
          <a:prstGeom prst="ellipse">
            <a:avLst/>
          </a:prstGeom>
          <a:solidFill>
            <a:srgbClr val="1F3A5F"/>
          </a:solidFill>
          <a:ln w="12700">
            <a:solidFill>
              <a:srgbClr val="1F3A5F"/>
            </a:solidFill>
            <a:prstDash val="solid"/>
          </a:ln>
        </p:spPr>
      </p:sp>
      <p:pic>
        <p:nvPicPr>
          <p:cNvPr id="8" name="Image 1" descr="preencoded.png"/>
          <p:cNvPicPr>
            <a:picLocks noChangeAspect="1"/>
          </p:cNvPicPr>
          <p:nvPr/>
        </p:nvPicPr>
        <p:blipFill>
          <a:blip r:embed="rId4"/>
          <a:stretch>
            <a:fillRect/>
          </a:stretch>
        </p:blipFill>
        <p:spPr>
          <a:xfrm>
            <a:off x="750722" y="2670962"/>
            <a:ext cx="373075" cy="373075"/>
          </a:xfrm>
          <a:prstGeom prst="rect">
            <a:avLst/>
          </a:prstGeom>
        </p:spPr>
      </p:pic>
      <p:sp>
        <p:nvSpPr>
          <p:cNvPr id="9" name="Text 5"/>
          <p:cNvSpPr txBox="1"/>
          <p:nvPr/>
        </p:nvSpPr>
        <p:spPr>
          <a:xfrm>
            <a:off x="1600200" y="2487168"/>
            <a:ext cx="6858000" cy="365760"/>
          </a:xfrm>
          <a:prstGeom prst="rect">
            <a:avLst/>
          </a:prstGeom>
          <a:noFill/>
          <a:ln/>
        </p:spPr>
        <p:txBody>
          <a:bodyPr wrap="square" lIns="0" tIns="0" rIns="0" bIns="0" rtlCol="0" anchor="t"/>
          <a:lstStyle/>
          <a:p>
            <a:pPr marL="0" indent="0">
              <a:buNone/>
            </a:pPr>
            <a:r>
              <a:rPr lang="en-US" sz="2200" b="1" dirty="0">
                <a:solidFill>
                  <a:srgbClr val="1F3A5F"/>
                </a:solidFill>
                <a:latin typeface="Arial" pitchFamily="34" charset="0"/>
                <a:ea typeface="Arial" pitchFamily="34" charset="-122"/>
                <a:cs typeface="Arial" pitchFamily="34" charset="-120"/>
              </a:rPr>
              <a:t>Identify cell structures</a:t>
            </a:r>
            <a:endParaRPr lang="en-US" sz="2200" dirty="0"/>
          </a:p>
        </p:txBody>
      </p:sp>
      <p:sp>
        <p:nvSpPr>
          <p:cNvPr id="10" name="Text 6"/>
          <p:cNvSpPr txBox="1"/>
          <p:nvPr/>
        </p:nvSpPr>
        <p:spPr>
          <a:xfrm>
            <a:off x="1600200" y="2880360"/>
            <a:ext cx="6858000" cy="365760"/>
          </a:xfrm>
          <a:prstGeom prst="rect">
            <a:avLst/>
          </a:prstGeom>
          <a:noFill/>
          <a:ln/>
        </p:spPr>
        <p:txBody>
          <a:bodyPr wrap="square" lIns="0" tIns="0" rIns="0" bIns="0" rtlCol="0" anchor="t"/>
          <a:lstStyle/>
          <a:p>
            <a:pPr marL="0" indent="0">
              <a:buNone/>
            </a:pPr>
            <a:r>
              <a:rPr lang="en-US" sz="1600" dirty="0">
                <a:solidFill>
                  <a:srgbClr val="16242F"/>
                </a:solidFill>
                <a:latin typeface="Arial" pitchFamily="34" charset="0"/>
                <a:ea typeface="Arial" pitchFamily="34" charset="-122"/>
                <a:cs typeface="Arial" pitchFamily="34" charset="-120"/>
              </a:rPr>
              <a:t>Find the cell wall, chloroplasts, vacuole and nucleus.</a:t>
            </a:r>
            <a:endParaRPr lang="en-US" sz="1600" dirty="0"/>
          </a:p>
        </p:txBody>
      </p:sp>
      <p:sp>
        <p:nvSpPr>
          <p:cNvPr id="11" name="Shape 7"/>
          <p:cNvSpPr/>
          <p:nvPr/>
        </p:nvSpPr>
        <p:spPr>
          <a:xfrm>
            <a:off x="548640" y="3566160"/>
            <a:ext cx="777240" cy="777240"/>
          </a:xfrm>
          <a:prstGeom prst="ellipse">
            <a:avLst/>
          </a:prstGeom>
          <a:solidFill>
            <a:srgbClr val="1F3A5F"/>
          </a:solidFill>
          <a:ln w="12700">
            <a:solidFill>
              <a:srgbClr val="1F3A5F"/>
            </a:solidFill>
            <a:prstDash val="solid"/>
          </a:ln>
        </p:spPr>
      </p:sp>
      <p:pic>
        <p:nvPicPr>
          <p:cNvPr id="12" name="Image 2" descr="preencoded.png"/>
          <p:cNvPicPr>
            <a:picLocks noChangeAspect="1"/>
          </p:cNvPicPr>
          <p:nvPr/>
        </p:nvPicPr>
        <p:blipFill>
          <a:blip r:embed="rId5"/>
          <a:stretch>
            <a:fillRect/>
          </a:stretch>
        </p:blipFill>
        <p:spPr>
          <a:xfrm>
            <a:off x="750722" y="3768242"/>
            <a:ext cx="373075" cy="373075"/>
          </a:xfrm>
          <a:prstGeom prst="rect">
            <a:avLst/>
          </a:prstGeom>
        </p:spPr>
      </p:pic>
      <p:sp>
        <p:nvSpPr>
          <p:cNvPr id="13" name="Text 8"/>
          <p:cNvSpPr txBox="1"/>
          <p:nvPr/>
        </p:nvSpPr>
        <p:spPr>
          <a:xfrm>
            <a:off x="1600200" y="3584448"/>
            <a:ext cx="6858000" cy="365760"/>
          </a:xfrm>
          <a:prstGeom prst="rect">
            <a:avLst/>
          </a:prstGeom>
          <a:noFill/>
          <a:ln/>
        </p:spPr>
        <p:txBody>
          <a:bodyPr wrap="square" lIns="0" tIns="0" rIns="0" bIns="0" rtlCol="0" anchor="t"/>
          <a:lstStyle/>
          <a:p>
            <a:pPr marL="0" indent="0">
              <a:buNone/>
            </a:pPr>
            <a:r>
              <a:rPr lang="en-US" sz="2200" b="1" dirty="0">
                <a:solidFill>
                  <a:srgbClr val="1F3A5F"/>
                </a:solidFill>
                <a:latin typeface="Arial" pitchFamily="34" charset="0"/>
                <a:ea typeface="Arial" pitchFamily="34" charset="-122"/>
                <a:cs typeface="Arial" pitchFamily="34" charset="-120"/>
              </a:rPr>
              <a:t>Calculate magnification</a:t>
            </a:r>
            <a:endParaRPr lang="en-US" sz="2200" dirty="0"/>
          </a:p>
        </p:txBody>
      </p:sp>
      <p:sp>
        <p:nvSpPr>
          <p:cNvPr id="14" name="Text 9"/>
          <p:cNvSpPr txBox="1"/>
          <p:nvPr/>
        </p:nvSpPr>
        <p:spPr>
          <a:xfrm>
            <a:off x="1600200" y="3977640"/>
            <a:ext cx="6858000" cy="365760"/>
          </a:xfrm>
          <a:prstGeom prst="rect">
            <a:avLst/>
          </a:prstGeom>
          <a:noFill/>
          <a:ln/>
        </p:spPr>
        <p:txBody>
          <a:bodyPr wrap="square" lIns="0" tIns="0" rIns="0" bIns="0" rtlCol="0" anchor="t"/>
          <a:lstStyle/>
          <a:p>
            <a:pPr marL="0" indent="0">
              <a:buNone/>
            </a:pPr>
            <a:r>
              <a:rPr lang="en-US" sz="1600" dirty="0">
                <a:solidFill>
                  <a:srgbClr val="16242F"/>
                </a:solidFill>
                <a:latin typeface="Arial" pitchFamily="34" charset="0"/>
                <a:ea typeface="Arial" pitchFamily="34" charset="-122"/>
                <a:cs typeface="Arial" pitchFamily="34" charset="-120"/>
              </a:rPr>
              <a:t>Work out total magnification and the magnification of a drawing.</a:t>
            </a:r>
            <a:endParaRPr lang="en-US" sz="16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Starter: quick recall</a:t>
            </a:r>
            <a:endParaRPr lang="en-US" sz="3600" dirty="0"/>
          </a:p>
        </p:txBody>
      </p:sp>
      <p:sp>
        <p:nvSpPr>
          <p:cNvPr id="3" name="Shape 1"/>
          <p:cNvSpPr/>
          <p:nvPr/>
        </p:nvSpPr>
        <p:spPr>
          <a:xfrm>
            <a:off x="457200" y="1280160"/>
            <a:ext cx="2624328" cy="2240280"/>
          </a:xfrm>
          <a:prstGeom prst="roundRect">
            <a:avLst>
              <a:gd name="adj" fmla="val 4082"/>
            </a:avLst>
          </a:prstGeom>
          <a:solidFill>
            <a:srgbClr val="E8EEF5"/>
          </a:solidFill>
          <a:ln w="12700">
            <a:solidFill>
              <a:srgbClr val="E8EEF5"/>
            </a:solidFill>
            <a:prstDash val="solid"/>
          </a:ln>
        </p:spPr>
      </p:sp>
      <p:sp>
        <p:nvSpPr>
          <p:cNvPr id="4" name="Text 2"/>
          <p:cNvSpPr/>
          <p:nvPr/>
        </p:nvSpPr>
        <p:spPr>
          <a:xfrm>
            <a:off x="685800" y="1508760"/>
            <a:ext cx="548640" cy="548640"/>
          </a:xfrm>
          <a:prstGeom prst="ellipse">
            <a:avLst/>
          </a:prstGeom>
          <a:solidFill>
            <a:srgbClr val="A67C2E"/>
          </a:solid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a:t>
            </a:r>
            <a:endParaRPr lang="en-US" sz="2000" dirty="0"/>
          </a:p>
        </p:txBody>
      </p:sp>
      <p:sp>
        <p:nvSpPr>
          <p:cNvPr id="5" name="Text 3"/>
          <p:cNvSpPr txBox="1"/>
          <p:nvPr/>
        </p:nvSpPr>
        <p:spPr>
          <a:xfrm>
            <a:off x="685800" y="2240280"/>
            <a:ext cx="2194560" cy="1371600"/>
          </a:xfrm>
          <a:prstGeom prst="rect">
            <a:avLst/>
          </a:prstGeom>
          <a:noFill/>
          <a:ln/>
        </p:spPr>
        <p:txBody>
          <a:bodyPr wrap="square" lIns="0" tIns="0" rIns="0" bIns="0" rtlCol="0" anchor="t"/>
          <a:lstStyle/>
          <a:p>
            <a:pPr marL="0" indent="0">
              <a:buNone/>
            </a:pPr>
            <a:r>
              <a:rPr lang="en-US" sz="1700" dirty="0">
                <a:solidFill>
                  <a:srgbClr val="16242F"/>
                </a:solidFill>
                <a:latin typeface="Arial" pitchFamily="34" charset="0"/>
                <a:ea typeface="Arial" pitchFamily="34" charset="-122"/>
                <a:cs typeface="Arial" pitchFamily="34" charset="-120"/>
              </a:rPr>
              <a:t>Name two structures found in plant cells but not in animal cells.</a:t>
            </a:r>
            <a:endParaRPr lang="en-US" sz="1700" dirty="0"/>
          </a:p>
        </p:txBody>
      </p:sp>
      <p:sp>
        <p:nvSpPr>
          <p:cNvPr id="6" name="Shape 4"/>
          <p:cNvSpPr/>
          <p:nvPr/>
        </p:nvSpPr>
        <p:spPr>
          <a:xfrm>
            <a:off x="3264408" y="1280160"/>
            <a:ext cx="2624328" cy="2240280"/>
          </a:xfrm>
          <a:prstGeom prst="roundRect">
            <a:avLst>
              <a:gd name="adj" fmla="val 4082"/>
            </a:avLst>
          </a:prstGeom>
          <a:solidFill>
            <a:srgbClr val="E8EEF5"/>
          </a:solidFill>
          <a:ln w="12700">
            <a:solidFill>
              <a:srgbClr val="E8EEF5"/>
            </a:solidFill>
            <a:prstDash val="solid"/>
          </a:ln>
        </p:spPr>
      </p:sp>
      <p:sp>
        <p:nvSpPr>
          <p:cNvPr id="7" name="Text 5"/>
          <p:cNvSpPr/>
          <p:nvPr/>
        </p:nvSpPr>
        <p:spPr>
          <a:xfrm>
            <a:off x="3493008" y="1508760"/>
            <a:ext cx="548640" cy="548640"/>
          </a:xfrm>
          <a:prstGeom prst="ellipse">
            <a:avLst/>
          </a:prstGeom>
          <a:solidFill>
            <a:srgbClr val="A67C2E"/>
          </a:solid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a:t>
            </a:r>
            <a:endParaRPr lang="en-US" sz="2000" dirty="0"/>
          </a:p>
        </p:txBody>
      </p:sp>
      <p:sp>
        <p:nvSpPr>
          <p:cNvPr id="8" name="Text 6"/>
          <p:cNvSpPr txBox="1"/>
          <p:nvPr/>
        </p:nvSpPr>
        <p:spPr>
          <a:xfrm>
            <a:off x="3493008" y="2240280"/>
            <a:ext cx="2194560" cy="1371600"/>
          </a:xfrm>
          <a:prstGeom prst="rect">
            <a:avLst/>
          </a:prstGeom>
          <a:noFill/>
          <a:ln/>
        </p:spPr>
        <p:txBody>
          <a:bodyPr wrap="square" lIns="0" tIns="0" rIns="0" bIns="0" rtlCol="0" anchor="t"/>
          <a:lstStyle/>
          <a:p>
            <a:pPr marL="0" indent="0">
              <a:buNone/>
            </a:pPr>
            <a:r>
              <a:rPr lang="en-US" sz="1700" dirty="0">
                <a:solidFill>
                  <a:srgbClr val="16242F"/>
                </a:solidFill>
                <a:latin typeface="Arial" pitchFamily="34" charset="0"/>
                <a:ea typeface="Arial" pitchFamily="34" charset="-122"/>
                <a:cs typeface="Arial" pitchFamily="34" charset="-120"/>
              </a:rPr>
              <a:t>What is the job of the nucleus?</a:t>
            </a:r>
            <a:endParaRPr lang="en-US" sz="1700" dirty="0"/>
          </a:p>
        </p:txBody>
      </p:sp>
      <p:sp>
        <p:nvSpPr>
          <p:cNvPr id="9" name="Shape 7"/>
          <p:cNvSpPr/>
          <p:nvPr/>
        </p:nvSpPr>
        <p:spPr>
          <a:xfrm>
            <a:off x="6071616" y="1280160"/>
            <a:ext cx="2624328" cy="2240280"/>
          </a:xfrm>
          <a:prstGeom prst="roundRect">
            <a:avLst>
              <a:gd name="adj" fmla="val 4082"/>
            </a:avLst>
          </a:prstGeom>
          <a:solidFill>
            <a:srgbClr val="E8EEF5"/>
          </a:solidFill>
          <a:ln w="12700">
            <a:solidFill>
              <a:srgbClr val="E8EEF5"/>
            </a:solidFill>
            <a:prstDash val="solid"/>
          </a:ln>
        </p:spPr>
      </p:sp>
      <p:sp>
        <p:nvSpPr>
          <p:cNvPr id="10" name="Text 8"/>
          <p:cNvSpPr/>
          <p:nvPr/>
        </p:nvSpPr>
        <p:spPr>
          <a:xfrm>
            <a:off x="6300216" y="1508760"/>
            <a:ext cx="548640" cy="548640"/>
          </a:xfrm>
          <a:prstGeom prst="ellipse">
            <a:avLst/>
          </a:prstGeom>
          <a:solidFill>
            <a:srgbClr val="A67C2E"/>
          </a:solid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3</a:t>
            </a:r>
            <a:endParaRPr lang="en-US" sz="2000" dirty="0"/>
          </a:p>
        </p:txBody>
      </p:sp>
      <p:sp>
        <p:nvSpPr>
          <p:cNvPr id="11" name="Text 9"/>
          <p:cNvSpPr txBox="1"/>
          <p:nvPr/>
        </p:nvSpPr>
        <p:spPr>
          <a:xfrm>
            <a:off x="6300216" y="2240280"/>
            <a:ext cx="2194560" cy="1371600"/>
          </a:xfrm>
          <a:prstGeom prst="rect">
            <a:avLst/>
          </a:prstGeom>
          <a:noFill/>
          <a:ln/>
        </p:spPr>
        <p:txBody>
          <a:bodyPr wrap="square" lIns="0" tIns="0" rIns="0" bIns="0" rtlCol="0" anchor="t"/>
          <a:lstStyle/>
          <a:p>
            <a:pPr marL="0" indent="0">
              <a:buNone/>
            </a:pPr>
            <a:r>
              <a:rPr lang="en-US" sz="1700" dirty="0">
                <a:solidFill>
                  <a:srgbClr val="16242F"/>
                </a:solidFill>
                <a:latin typeface="Arial" pitchFamily="34" charset="0"/>
                <a:ea typeface="Arial" pitchFamily="34" charset="-122"/>
                <a:cs typeface="Arial" pitchFamily="34" charset="-120"/>
              </a:rPr>
              <a:t>What does a microscope do to a specimen?</a:t>
            </a:r>
            <a:endParaRPr lang="en-US" sz="1700" dirty="0"/>
          </a:p>
        </p:txBody>
      </p:sp>
      <p:pic>
        <p:nvPicPr>
          <p:cNvPr id="12" name="Image 0" descr="preencoded.png"/>
          <p:cNvPicPr>
            <a:picLocks noChangeAspect="1"/>
          </p:cNvPicPr>
          <p:nvPr/>
        </p:nvPicPr>
        <p:blipFill>
          <a:blip r:embed="rId3"/>
          <a:stretch>
            <a:fillRect/>
          </a:stretch>
        </p:blipFill>
        <p:spPr>
          <a:xfrm>
            <a:off x="457200" y="3840480"/>
            <a:ext cx="310896" cy="310896"/>
          </a:xfrm>
          <a:prstGeom prst="rect">
            <a:avLst/>
          </a:prstGeom>
        </p:spPr>
      </p:pic>
      <p:sp>
        <p:nvSpPr>
          <p:cNvPr id="13" name="Text 10"/>
          <p:cNvSpPr txBox="1"/>
          <p:nvPr/>
        </p:nvSpPr>
        <p:spPr>
          <a:xfrm>
            <a:off x="914400" y="3840480"/>
            <a:ext cx="5486400" cy="310896"/>
          </a:xfrm>
          <a:prstGeom prst="rect">
            <a:avLst/>
          </a:prstGeom>
          <a:noFill/>
          <a:ln/>
        </p:spPr>
        <p:txBody>
          <a:bodyPr wrap="square" lIns="0" tIns="0" rIns="0" bIns="0" rtlCol="0" anchor="ctr"/>
          <a:lstStyle/>
          <a:p>
            <a:pPr marL="0" indent="0">
              <a:buNone/>
            </a:pPr>
            <a:r>
              <a:rPr lang="en-US" sz="1600" dirty="0">
                <a:solidFill>
                  <a:srgbClr val="1F3A5F"/>
                </a:solidFill>
                <a:latin typeface="Arial" pitchFamily="34" charset="0"/>
                <a:ea typeface="Arial" pitchFamily="34" charset="-122"/>
                <a:cs typeface="Arial" pitchFamily="34" charset="-120"/>
              </a:rPr>
              <a:t>5 minutes. Answer in your book, then share.</a:t>
            </a:r>
            <a:endParaRPr lang="en-US" sz="16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Meet the virtual microscope</a:t>
            </a:r>
            <a:endParaRPr lang="en-US" sz="3600" dirty="0"/>
          </a:p>
        </p:txBody>
      </p:sp>
      <p:sp>
        <p:nvSpPr>
          <p:cNvPr id="3" name="Shape 1"/>
          <p:cNvSpPr/>
          <p:nvPr/>
        </p:nvSpPr>
        <p:spPr>
          <a:xfrm>
            <a:off x="457200" y="1143000"/>
            <a:ext cx="3200400" cy="3200400"/>
          </a:xfrm>
          <a:prstGeom prst="ellipse">
            <a:avLst/>
          </a:prstGeom>
          <a:solidFill>
            <a:srgbClr val="26313B"/>
          </a:solidFill>
          <a:ln w="38100">
            <a:solidFill>
              <a:srgbClr val="A67C2E"/>
            </a:solidFill>
            <a:prstDash val="solid"/>
          </a:ln>
        </p:spPr>
      </p:sp>
      <p:sp>
        <p:nvSpPr>
          <p:cNvPr id="4" name="Shape 2"/>
          <p:cNvSpPr/>
          <p:nvPr/>
        </p:nvSpPr>
        <p:spPr>
          <a:xfrm>
            <a:off x="685800" y="1371600"/>
            <a:ext cx="2743200" cy="2743200"/>
          </a:xfrm>
          <a:prstGeom prst="ellipse">
            <a:avLst/>
          </a:prstGeom>
          <a:solidFill>
            <a:srgbClr val="EEF3E6"/>
          </a:solidFill>
          <a:ln w="12700">
            <a:solidFill>
              <a:srgbClr val="EEF3E6"/>
            </a:solidFill>
            <a:prstDash val="solid"/>
          </a:ln>
        </p:spPr>
      </p:sp>
      <p:sp>
        <p:nvSpPr>
          <p:cNvPr id="5" name="Shape 3"/>
          <p:cNvSpPr/>
          <p:nvPr/>
        </p:nvSpPr>
        <p:spPr>
          <a:xfrm>
            <a:off x="1143000" y="1965960"/>
            <a:ext cx="960120" cy="640080"/>
          </a:xfrm>
          <a:prstGeom prst="rect">
            <a:avLst/>
          </a:prstGeom>
          <a:solidFill>
            <a:srgbClr val="F3F8EE"/>
          </a:solidFill>
          <a:ln w="25400">
            <a:solidFill>
              <a:srgbClr val="3D5A40"/>
            </a:solidFill>
            <a:prstDash val="solid"/>
          </a:ln>
        </p:spPr>
      </p:sp>
      <p:sp>
        <p:nvSpPr>
          <p:cNvPr id="6" name="Shape 4"/>
          <p:cNvSpPr/>
          <p:nvPr/>
        </p:nvSpPr>
        <p:spPr>
          <a:xfrm>
            <a:off x="2148840" y="1965960"/>
            <a:ext cx="822960" cy="640080"/>
          </a:xfrm>
          <a:prstGeom prst="rect">
            <a:avLst/>
          </a:prstGeom>
          <a:solidFill>
            <a:srgbClr val="F3F8EE"/>
          </a:solidFill>
          <a:ln w="25400">
            <a:solidFill>
              <a:srgbClr val="3D5A40"/>
            </a:solidFill>
            <a:prstDash val="solid"/>
          </a:ln>
        </p:spPr>
      </p:sp>
      <p:sp>
        <p:nvSpPr>
          <p:cNvPr id="7" name="Shape 5"/>
          <p:cNvSpPr/>
          <p:nvPr/>
        </p:nvSpPr>
        <p:spPr>
          <a:xfrm>
            <a:off x="1097280" y="2697480"/>
            <a:ext cx="868680" cy="640080"/>
          </a:xfrm>
          <a:prstGeom prst="rect">
            <a:avLst/>
          </a:prstGeom>
          <a:solidFill>
            <a:srgbClr val="F3F8EE"/>
          </a:solidFill>
          <a:ln w="25400">
            <a:solidFill>
              <a:srgbClr val="3D5A40"/>
            </a:solidFill>
            <a:prstDash val="solid"/>
          </a:ln>
        </p:spPr>
      </p:sp>
      <p:sp>
        <p:nvSpPr>
          <p:cNvPr id="8" name="Shape 6"/>
          <p:cNvSpPr/>
          <p:nvPr/>
        </p:nvSpPr>
        <p:spPr>
          <a:xfrm>
            <a:off x="2057400" y="2697480"/>
            <a:ext cx="960120" cy="640080"/>
          </a:xfrm>
          <a:prstGeom prst="rect">
            <a:avLst/>
          </a:prstGeom>
          <a:solidFill>
            <a:srgbClr val="F3F8EE"/>
          </a:solidFill>
          <a:ln w="25400">
            <a:solidFill>
              <a:srgbClr val="3D5A40"/>
            </a:solidFill>
            <a:prstDash val="solid"/>
          </a:ln>
        </p:spPr>
      </p:sp>
      <p:sp>
        <p:nvSpPr>
          <p:cNvPr id="9" name="Shape 7"/>
          <p:cNvSpPr/>
          <p:nvPr/>
        </p:nvSpPr>
        <p:spPr>
          <a:xfrm>
            <a:off x="1234440" y="2057400"/>
            <a:ext cx="219456" cy="137160"/>
          </a:xfrm>
          <a:prstGeom prst="ellipse">
            <a:avLst/>
          </a:prstGeom>
          <a:solidFill>
            <a:srgbClr val="4E9A3F"/>
          </a:solidFill>
          <a:ln w="12700">
            <a:solidFill>
              <a:srgbClr val="2F6B27"/>
            </a:solidFill>
            <a:prstDash val="solid"/>
          </a:ln>
        </p:spPr>
      </p:sp>
      <p:sp>
        <p:nvSpPr>
          <p:cNvPr id="10" name="Shape 8"/>
          <p:cNvSpPr/>
          <p:nvPr/>
        </p:nvSpPr>
        <p:spPr>
          <a:xfrm>
            <a:off x="1600200" y="2286000"/>
            <a:ext cx="219456" cy="137160"/>
          </a:xfrm>
          <a:prstGeom prst="ellipse">
            <a:avLst/>
          </a:prstGeom>
          <a:solidFill>
            <a:srgbClr val="4E9A3F"/>
          </a:solidFill>
          <a:ln w="12700">
            <a:solidFill>
              <a:srgbClr val="2F6B27"/>
            </a:solidFill>
            <a:prstDash val="solid"/>
          </a:ln>
        </p:spPr>
      </p:sp>
      <p:sp>
        <p:nvSpPr>
          <p:cNvPr id="11" name="Shape 9"/>
          <p:cNvSpPr/>
          <p:nvPr/>
        </p:nvSpPr>
        <p:spPr>
          <a:xfrm>
            <a:off x="2286000" y="2103120"/>
            <a:ext cx="219456" cy="137160"/>
          </a:xfrm>
          <a:prstGeom prst="ellipse">
            <a:avLst/>
          </a:prstGeom>
          <a:solidFill>
            <a:srgbClr val="4E9A3F"/>
          </a:solidFill>
          <a:ln w="12700">
            <a:solidFill>
              <a:srgbClr val="2F6B27"/>
            </a:solidFill>
            <a:prstDash val="solid"/>
          </a:ln>
        </p:spPr>
      </p:sp>
      <p:sp>
        <p:nvSpPr>
          <p:cNvPr id="12" name="Shape 10"/>
          <p:cNvSpPr/>
          <p:nvPr/>
        </p:nvSpPr>
        <p:spPr>
          <a:xfrm>
            <a:off x="2560320" y="2377440"/>
            <a:ext cx="219456" cy="137160"/>
          </a:xfrm>
          <a:prstGeom prst="ellipse">
            <a:avLst/>
          </a:prstGeom>
          <a:solidFill>
            <a:srgbClr val="4E9A3F"/>
          </a:solidFill>
          <a:ln w="12700">
            <a:solidFill>
              <a:srgbClr val="2F6B27"/>
            </a:solidFill>
            <a:prstDash val="solid"/>
          </a:ln>
        </p:spPr>
      </p:sp>
      <p:sp>
        <p:nvSpPr>
          <p:cNvPr id="13" name="Shape 11"/>
          <p:cNvSpPr/>
          <p:nvPr/>
        </p:nvSpPr>
        <p:spPr>
          <a:xfrm>
            <a:off x="1280160" y="2880360"/>
            <a:ext cx="219456" cy="137160"/>
          </a:xfrm>
          <a:prstGeom prst="ellipse">
            <a:avLst/>
          </a:prstGeom>
          <a:solidFill>
            <a:srgbClr val="4E9A3F"/>
          </a:solidFill>
          <a:ln w="12700">
            <a:solidFill>
              <a:srgbClr val="2F6B27"/>
            </a:solidFill>
            <a:prstDash val="solid"/>
          </a:ln>
        </p:spPr>
      </p:sp>
      <p:sp>
        <p:nvSpPr>
          <p:cNvPr id="14" name="Shape 12"/>
          <p:cNvSpPr/>
          <p:nvPr/>
        </p:nvSpPr>
        <p:spPr>
          <a:xfrm>
            <a:off x="1691640" y="3108960"/>
            <a:ext cx="219456" cy="137160"/>
          </a:xfrm>
          <a:prstGeom prst="ellipse">
            <a:avLst/>
          </a:prstGeom>
          <a:solidFill>
            <a:srgbClr val="4E9A3F"/>
          </a:solidFill>
          <a:ln w="12700">
            <a:solidFill>
              <a:srgbClr val="2F6B27"/>
            </a:solidFill>
            <a:prstDash val="solid"/>
          </a:ln>
        </p:spPr>
      </p:sp>
      <p:sp>
        <p:nvSpPr>
          <p:cNvPr id="15" name="Shape 13"/>
          <p:cNvSpPr/>
          <p:nvPr/>
        </p:nvSpPr>
        <p:spPr>
          <a:xfrm>
            <a:off x="2240280" y="2880360"/>
            <a:ext cx="219456" cy="137160"/>
          </a:xfrm>
          <a:prstGeom prst="ellipse">
            <a:avLst/>
          </a:prstGeom>
          <a:solidFill>
            <a:srgbClr val="4E9A3F"/>
          </a:solidFill>
          <a:ln w="12700">
            <a:solidFill>
              <a:srgbClr val="2F6B27"/>
            </a:solidFill>
            <a:prstDash val="solid"/>
          </a:ln>
        </p:spPr>
      </p:sp>
      <p:sp>
        <p:nvSpPr>
          <p:cNvPr id="16" name="Shape 14"/>
          <p:cNvSpPr/>
          <p:nvPr/>
        </p:nvSpPr>
        <p:spPr>
          <a:xfrm>
            <a:off x="2606040" y="3127248"/>
            <a:ext cx="219456" cy="137160"/>
          </a:xfrm>
          <a:prstGeom prst="ellipse">
            <a:avLst/>
          </a:prstGeom>
          <a:solidFill>
            <a:srgbClr val="4E9A3F"/>
          </a:solidFill>
          <a:ln w="12700">
            <a:solidFill>
              <a:srgbClr val="2F6B27"/>
            </a:solidFill>
            <a:prstDash val="solid"/>
          </a:ln>
        </p:spPr>
      </p:sp>
      <p:sp>
        <p:nvSpPr>
          <p:cNvPr id="17" name="Shape 15"/>
          <p:cNvSpPr/>
          <p:nvPr/>
        </p:nvSpPr>
        <p:spPr>
          <a:xfrm>
            <a:off x="1600200" y="3840480"/>
            <a:ext cx="914400" cy="0"/>
          </a:xfrm>
          <a:prstGeom prst="line">
            <a:avLst/>
          </a:prstGeom>
          <a:noFill/>
          <a:ln w="38100">
            <a:solidFill>
              <a:srgbClr val="1F3A5F"/>
            </a:solidFill>
            <a:prstDash val="solid"/>
          </a:ln>
        </p:spPr>
      </p:sp>
      <p:sp>
        <p:nvSpPr>
          <p:cNvPr id="18" name="Text 16"/>
          <p:cNvSpPr txBox="1"/>
          <p:nvPr/>
        </p:nvSpPr>
        <p:spPr>
          <a:xfrm>
            <a:off x="1600200" y="3877056"/>
            <a:ext cx="914400" cy="201168"/>
          </a:xfrm>
          <a:prstGeom prst="rect">
            <a:avLst/>
          </a:prstGeom>
          <a:noFill/>
          <a:ln/>
        </p:spPr>
        <p:txBody>
          <a:bodyPr wrap="square" lIns="0" tIns="0" rIns="0" bIns="0" rtlCol="0" anchor="t"/>
          <a:lstStyle/>
          <a:p>
            <a:pPr marL="0" indent="0" algn="ctr">
              <a:buNone/>
            </a:pPr>
            <a:r>
              <a:rPr lang="en-US" sz="1100" b="1" dirty="0">
                <a:solidFill>
                  <a:srgbClr val="1F3A5F"/>
                </a:solidFill>
                <a:latin typeface="Arial" pitchFamily="34" charset="0"/>
                <a:ea typeface="Arial" pitchFamily="34" charset="-122"/>
                <a:cs typeface="Arial" pitchFamily="34" charset="-120"/>
              </a:rPr>
              <a:t>20 µm</a:t>
            </a:r>
            <a:endParaRPr lang="en-US" sz="1100" dirty="0"/>
          </a:p>
        </p:txBody>
      </p:sp>
      <p:sp>
        <p:nvSpPr>
          <p:cNvPr id="19" name="Text 17"/>
          <p:cNvSpPr txBox="1"/>
          <p:nvPr/>
        </p:nvSpPr>
        <p:spPr>
          <a:xfrm>
            <a:off x="457200" y="4434840"/>
            <a:ext cx="3200400" cy="274320"/>
          </a:xfrm>
          <a:prstGeom prst="rect">
            <a:avLst/>
          </a:prstGeom>
          <a:noFill/>
          <a:ln/>
        </p:spPr>
        <p:txBody>
          <a:bodyPr wrap="square" lIns="0" tIns="0" rIns="0" bIns="0" rtlCol="0" anchor="ctr"/>
          <a:lstStyle/>
          <a:p>
            <a:pPr marL="0" indent="0" algn="ctr">
              <a:buNone/>
            </a:pPr>
            <a:r>
              <a:rPr lang="en-US" sz="1200" dirty="0">
                <a:solidFill>
                  <a:srgbClr val="4F6069"/>
                </a:solidFill>
                <a:latin typeface="Arial" pitchFamily="34" charset="0"/>
                <a:ea typeface="Arial" pitchFamily="34" charset="-122"/>
                <a:cs typeface="Arial" pitchFamily="34" charset="-120"/>
              </a:rPr>
              <a:t>The eyepiece view</a:t>
            </a:r>
            <a:endParaRPr lang="en-US" sz="1200" dirty="0"/>
          </a:p>
        </p:txBody>
      </p:sp>
      <p:sp>
        <p:nvSpPr>
          <p:cNvPr id="20" name="Shape 18"/>
          <p:cNvSpPr/>
          <p:nvPr/>
        </p:nvSpPr>
        <p:spPr>
          <a:xfrm>
            <a:off x="3977640" y="1143000"/>
            <a:ext cx="4709160" cy="3520440"/>
          </a:xfrm>
          <a:prstGeom prst="roundRect">
            <a:avLst>
              <a:gd name="adj" fmla="val 2597"/>
            </a:avLst>
          </a:prstGeom>
          <a:solidFill>
            <a:srgbClr val="F4F7F8"/>
          </a:solidFill>
          <a:ln w="12700">
            <a:solidFill>
              <a:srgbClr val="BFC8D0"/>
            </a:solidFill>
            <a:prstDash val="solid"/>
          </a:ln>
        </p:spPr>
      </p:sp>
      <p:sp>
        <p:nvSpPr>
          <p:cNvPr id="21" name="Text 19"/>
          <p:cNvSpPr txBox="1"/>
          <p:nvPr/>
        </p:nvSpPr>
        <p:spPr>
          <a:xfrm>
            <a:off x="4206240" y="1280160"/>
            <a:ext cx="1828800" cy="310896"/>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Objective lens</a:t>
            </a:r>
            <a:endParaRPr lang="en-US" sz="1300" dirty="0"/>
          </a:p>
        </p:txBody>
      </p:sp>
      <p:sp>
        <p:nvSpPr>
          <p:cNvPr id="22" name="Text 20"/>
          <p:cNvSpPr/>
          <p:nvPr/>
        </p:nvSpPr>
        <p:spPr>
          <a:xfrm>
            <a:off x="6217920" y="1289304"/>
            <a:ext cx="822960" cy="292608"/>
          </a:xfrm>
          <a:prstGeom prst="roundRect">
            <a:avLst>
              <a:gd name="adj" fmla="val 18750"/>
            </a:avLst>
          </a:prstGeom>
          <a:solidFill>
            <a:srgbClr val="1F3A5F"/>
          </a:solid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10×</a:t>
            </a:r>
            <a:endParaRPr lang="en-US" sz="1200" dirty="0"/>
          </a:p>
        </p:txBody>
      </p:sp>
      <p:sp>
        <p:nvSpPr>
          <p:cNvPr id="23" name="Text 21"/>
          <p:cNvSpPr/>
          <p:nvPr/>
        </p:nvSpPr>
        <p:spPr>
          <a:xfrm>
            <a:off x="7178040" y="1289304"/>
            <a:ext cx="822960" cy="292608"/>
          </a:xfrm>
          <a:prstGeom prst="roundRect">
            <a:avLst>
              <a:gd name="adj" fmla="val 18750"/>
            </a:avLst>
          </a:prstGeom>
          <a:solidFill>
            <a:srgbClr val="FFFFFF"/>
          </a:solidFill>
          <a:ln w="19050">
            <a:solidFill>
              <a:srgbClr val="BFC8D0"/>
            </a:solidFill>
          </a:ln>
        </p:spPr>
        <p:txBody>
          <a:bodyPr wrap="square" lIns="0" tIns="0" rIns="0" bIns="0" rtlCol="0" anchor="ctr"/>
          <a:lstStyle/>
          <a:p>
            <a:pPr marL="0" indent="0" algn="ctr">
              <a:buNone/>
            </a:pPr>
            <a:r>
              <a:rPr lang="en-US" sz="1200" b="1" dirty="0">
                <a:solidFill>
                  <a:srgbClr val="1F3A5F"/>
                </a:solidFill>
                <a:latin typeface="Arial" pitchFamily="34" charset="0"/>
                <a:ea typeface="Arial" pitchFamily="34" charset="-122"/>
                <a:cs typeface="Arial" pitchFamily="34" charset="-120"/>
              </a:rPr>
              <a:t>40×</a:t>
            </a:r>
            <a:endParaRPr lang="en-US" sz="1200" dirty="0"/>
          </a:p>
        </p:txBody>
      </p:sp>
      <p:sp>
        <p:nvSpPr>
          <p:cNvPr id="24" name="Text 22"/>
          <p:cNvSpPr txBox="1"/>
          <p:nvPr/>
        </p:nvSpPr>
        <p:spPr>
          <a:xfrm>
            <a:off x="4206240" y="1682496"/>
            <a:ext cx="1828800" cy="310896"/>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Coarse focus</a:t>
            </a:r>
            <a:endParaRPr lang="en-US" sz="1300" dirty="0"/>
          </a:p>
        </p:txBody>
      </p:sp>
      <p:sp>
        <p:nvSpPr>
          <p:cNvPr id="25" name="Shape 23"/>
          <p:cNvSpPr/>
          <p:nvPr/>
        </p:nvSpPr>
        <p:spPr>
          <a:xfrm>
            <a:off x="6217920" y="1801368"/>
            <a:ext cx="2286000" cy="73152"/>
          </a:xfrm>
          <a:prstGeom prst="roundRect">
            <a:avLst>
              <a:gd name="adj" fmla="val 50000"/>
            </a:avLst>
          </a:prstGeom>
          <a:solidFill>
            <a:srgbClr val="BFC8D0"/>
          </a:solidFill>
          <a:ln w="12700">
            <a:solidFill>
              <a:srgbClr val="BFC8D0"/>
            </a:solidFill>
            <a:prstDash val="solid"/>
          </a:ln>
        </p:spPr>
      </p:sp>
      <p:sp>
        <p:nvSpPr>
          <p:cNvPr id="26" name="Shape 24"/>
          <p:cNvSpPr/>
          <p:nvPr/>
        </p:nvSpPr>
        <p:spPr>
          <a:xfrm>
            <a:off x="6451092" y="1728216"/>
            <a:ext cx="219456" cy="219456"/>
          </a:xfrm>
          <a:prstGeom prst="ellipse">
            <a:avLst/>
          </a:prstGeom>
          <a:solidFill>
            <a:srgbClr val="A67C2E"/>
          </a:solidFill>
          <a:ln w="19050">
            <a:solidFill>
              <a:srgbClr val="FFFFFF"/>
            </a:solidFill>
            <a:prstDash val="solid"/>
          </a:ln>
        </p:spPr>
      </p:sp>
      <p:sp>
        <p:nvSpPr>
          <p:cNvPr id="27" name="Text 25"/>
          <p:cNvSpPr txBox="1"/>
          <p:nvPr/>
        </p:nvSpPr>
        <p:spPr>
          <a:xfrm>
            <a:off x="4206240" y="2084832"/>
            <a:ext cx="1828800" cy="310896"/>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Fine focus</a:t>
            </a:r>
            <a:endParaRPr lang="en-US" sz="1300" dirty="0"/>
          </a:p>
        </p:txBody>
      </p:sp>
      <p:sp>
        <p:nvSpPr>
          <p:cNvPr id="28" name="Shape 26"/>
          <p:cNvSpPr/>
          <p:nvPr/>
        </p:nvSpPr>
        <p:spPr>
          <a:xfrm>
            <a:off x="6217920" y="2203704"/>
            <a:ext cx="2286000" cy="73152"/>
          </a:xfrm>
          <a:prstGeom prst="roundRect">
            <a:avLst>
              <a:gd name="adj" fmla="val 50000"/>
            </a:avLst>
          </a:prstGeom>
          <a:solidFill>
            <a:srgbClr val="BFC8D0"/>
          </a:solidFill>
          <a:ln w="12700">
            <a:solidFill>
              <a:srgbClr val="BFC8D0"/>
            </a:solidFill>
            <a:prstDash val="solid"/>
          </a:ln>
        </p:spPr>
      </p:sp>
      <p:sp>
        <p:nvSpPr>
          <p:cNvPr id="29" name="Shape 27"/>
          <p:cNvSpPr/>
          <p:nvPr/>
        </p:nvSpPr>
        <p:spPr>
          <a:xfrm>
            <a:off x="7251192" y="2130552"/>
            <a:ext cx="219456" cy="219456"/>
          </a:xfrm>
          <a:prstGeom prst="ellipse">
            <a:avLst/>
          </a:prstGeom>
          <a:solidFill>
            <a:srgbClr val="A67C2E"/>
          </a:solidFill>
          <a:ln w="19050">
            <a:solidFill>
              <a:srgbClr val="FFFFFF"/>
            </a:solidFill>
            <a:prstDash val="solid"/>
          </a:ln>
        </p:spPr>
      </p:sp>
      <p:sp>
        <p:nvSpPr>
          <p:cNvPr id="30" name="Text 28"/>
          <p:cNvSpPr txBox="1"/>
          <p:nvPr/>
        </p:nvSpPr>
        <p:spPr>
          <a:xfrm>
            <a:off x="4206240" y="2487168"/>
            <a:ext cx="1828800" cy="310896"/>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Stage: left and right</a:t>
            </a:r>
            <a:endParaRPr lang="en-US" sz="1300" dirty="0"/>
          </a:p>
        </p:txBody>
      </p:sp>
      <p:sp>
        <p:nvSpPr>
          <p:cNvPr id="31" name="Shape 29"/>
          <p:cNvSpPr/>
          <p:nvPr/>
        </p:nvSpPr>
        <p:spPr>
          <a:xfrm>
            <a:off x="6217920" y="2606040"/>
            <a:ext cx="2286000" cy="73152"/>
          </a:xfrm>
          <a:prstGeom prst="roundRect">
            <a:avLst>
              <a:gd name="adj" fmla="val 50000"/>
            </a:avLst>
          </a:prstGeom>
          <a:solidFill>
            <a:srgbClr val="BFC8D0"/>
          </a:solidFill>
          <a:ln w="12700">
            <a:solidFill>
              <a:srgbClr val="BFC8D0"/>
            </a:solidFill>
            <a:prstDash val="solid"/>
          </a:ln>
        </p:spPr>
      </p:sp>
      <p:sp>
        <p:nvSpPr>
          <p:cNvPr id="32" name="Shape 30"/>
          <p:cNvSpPr/>
          <p:nvPr/>
        </p:nvSpPr>
        <p:spPr>
          <a:xfrm>
            <a:off x="7251192" y="2532888"/>
            <a:ext cx="219456" cy="219456"/>
          </a:xfrm>
          <a:prstGeom prst="ellipse">
            <a:avLst/>
          </a:prstGeom>
          <a:solidFill>
            <a:srgbClr val="A67C2E"/>
          </a:solidFill>
          <a:ln w="19050">
            <a:solidFill>
              <a:srgbClr val="FFFFFF"/>
            </a:solidFill>
            <a:prstDash val="solid"/>
          </a:ln>
        </p:spPr>
      </p:sp>
      <p:sp>
        <p:nvSpPr>
          <p:cNvPr id="33" name="Text 31"/>
          <p:cNvSpPr txBox="1"/>
          <p:nvPr/>
        </p:nvSpPr>
        <p:spPr>
          <a:xfrm>
            <a:off x="4206240" y="2889504"/>
            <a:ext cx="1828800" cy="310896"/>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Stage: forward and back</a:t>
            </a:r>
            <a:endParaRPr lang="en-US" sz="1300" dirty="0"/>
          </a:p>
        </p:txBody>
      </p:sp>
      <p:sp>
        <p:nvSpPr>
          <p:cNvPr id="34" name="Shape 32"/>
          <p:cNvSpPr/>
          <p:nvPr/>
        </p:nvSpPr>
        <p:spPr>
          <a:xfrm>
            <a:off x="6217920" y="3008376"/>
            <a:ext cx="2286000" cy="73152"/>
          </a:xfrm>
          <a:prstGeom prst="roundRect">
            <a:avLst>
              <a:gd name="adj" fmla="val 50000"/>
            </a:avLst>
          </a:prstGeom>
          <a:solidFill>
            <a:srgbClr val="BFC8D0"/>
          </a:solidFill>
          <a:ln w="12700">
            <a:solidFill>
              <a:srgbClr val="BFC8D0"/>
            </a:solidFill>
            <a:prstDash val="solid"/>
          </a:ln>
        </p:spPr>
      </p:sp>
      <p:sp>
        <p:nvSpPr>
          <p:cNvPr id="35" name="Shape 33"/>
          <p:cNvSpPr/>
          <p:nvPr/>
        </p:nvSpPr>
        <p:spPr>
          <a:xfrm>
            <a:off x="7251192" y="2935224"/>
            <a:ext cx="219456" cy="219456"/>
          </a:xfrm>
          <a:prstGeom prst="ellipse">
            <a:avLst/>
          </a:prstGeom>
          <a:solidFill>
            <a:srgbClr val="A67C2E"/>
          </a:solidFill>
          <a:ln w="19050">
            <a:solidFill>
              <a:srgbClr val="FFFFFF"/>
            </a:solidFill>
            <a:prstDash val="solid"/>
          </a:ln>
        </p:spPr>
      </p:sp>
      <p:sp>
        <p:nvSpPr>
          <p:cNvPr id="36" name="Text 34"/>
          <p:cNvSpPr txBox="1"/>
          <p:nvPr/>
        </p:nvSpPr>
        <p:spPr>
          <a:xfrm>
            <a:off x="4206240" y="3291840"/>
            <a:ext cx="1828800" cy="310896"/>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Lamp brightness</a:t>
            </a:r>
            <a:endParaRPr lang="en-US" sz="1300" dirty="0"/>
          </a:p>
        </p:txBody>
      </p:sp>
      <p:sp>
        <p:nvSpPr>
          <p:cNvPr id="37" name="Shape 35"/>
          <p:cNvSpPr/>
          <p:nvPr/>
        </p:nvSpPr>
        <p:spPr>
          <a:xfrm>
            <a:off x="6217920" y="3410712"/>
            <a:ext cx="2286000" cy="73152"/>
          </a:xfrm>
          <a:prstGeom prst="roundRect">
            <a:avLst>
              <a:gd name="adj" fmla="val 50000"/>
            </a:avLst>
          </a:prstGeom>
          <a:solidFill>
            <a:srgbClr val="BFC8D0"/>
          </a:solidFill>
          <a:ln w="12700">
            <a:solidFill>
              <a:srgbClr val="BFC8D0"/>
            </a:solidFill>
            <a:prstDash val="solid"/>
          </a:ln>
        </p:spPr>
      </p:sp>
      <p:sp>
        <p:nvSpPr>
          <p:cNvPr id="38" name="Shape 36"/>
          <p:cNvSpPr/>
          <p:nvPr/>
        </p:nvSpPr>
        <p:spPr>
          <a:xfrm>
            <a:off x="7822692" y="3337560"/>
            <a:ext cx="219456" cy="219456"/>
          </a:xfrm>
          <a:prstGeom prst="ellipse">
            <a:avLst/>
          </a:prstGeom>
          <a:solidFill>
            <a:srgbClr val="A67C2E"/>
          </a:solidFill>
          <a:ln w="19050">
            <a:solidFill>
              <a:srgbClr val="FFFFFF"/>
            </a:solidFill>
            <a:prstDash val="solid"/>
          </a:ln>
        </p:spPr>
      </p:sp>
      <p:sp>
        <p:nvSpPr>
          <p:cNvPr id="39" name="Text 37"/>
          <p:cNvSpPr txBox="1"/>
          <p:nvPr/>
        </p:nvSpPr>
        <p:spPr>
          <a:xfrm>
            <a:off x="4206240" y="3694176"/>
            <a:ext cx="1828800" cy="310896"/>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Diaphragm</a:t>
            </a:r>
            <a:endParaRPr lang="en-US" sz="1300" dirty="0"/>
          </a:p>
        </p:txBody>
      </p:sp>
      <p:sp>
        <p:nvSpPr>
          <p:cNvPr id="40" name="Shape 38"/>
          <p:cNvSpPr/>
          <p:nvPr/>
        </p:nvSpPr>
        <p:spPr>
          <a:xfrm>
            <a:off x="6217920" y="3813048"/>
            <a:ext cx="2286000" cy="73152"/>
          </a:xfrm>
          <a:prstGeom prst="roundRect">
            <a:avLst>
              <a:gd name="adj" fmla="val 50000"/>
            </a:avLst>
          </a:prstGeom>
          <a:solidFill>
            <a:srgbClr val="BFC8D0"/>
          </a:solidFill>
          <a:ln w="12700">
            <a:solidFill>
              <a:srgbClr val="BFC8D0"/>
            </a:solidFill>
            <a:prstDash val="solid"/>
          </a:ln>
        </p:spPr>
      </p:sp>
      <p:sp>
        <p:nvSpPr>
          <p:cNvPr id="41" name="Shape 39"/>
          <p:cNvSpPr/>
          <p:nvPr/>
        </p:nvSpPr>
        <p:spPr>
          <a:xfrm>
            <a:off x="7479792" y="3739896"/>
            <a:ext cx="219456" cy="219456"/>
          </a:xfrm>
          <a:prstGeom prst="ellipse">
            <a:avLst/>
          </a:prstGeom>
          <a:solidFill>
            <a:srgbClr val="A67C2E"/>
          </a:solidFill>
          <a:ln w="19050">
            <a:solidFill>
              <a:srgbClr val="FFFFFF"/>
            </a:solidFill>
            <a:prstDash val="solid"/>
          </a:ln>
        </p:spPr>
      </p:sp>
      <p:sp>
        <p:nvSpPr>
          <p:cNvPr id="42" name="Text 40"/>
          <p:cNvSpPr txBox="1"/>
          <p:nvPr/>
        </p:nvSpPr>
        <p:spPr>
          <a:xfrm>
            <a:off x="4206240" y="4096512"/>
            <a:ext cx="1828800" cy="310896"/>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Measure tool</a:t>
            </a:r>
            <a:endParaRPr lang="en-US" sz="1300" dirty="0"/>
          </a:p>
        </p:txBody>
      </p:sp>
      <p:sp>
        <p:nvSpPr>
          <p:cNvPr id="43" name="Text 41"/>
          <p:cNvSpPr/>
          <p:nvPr/>
        </p:nvSpPr>
        <p:spPr>
          <a:xfrm>
            <a:off x="6217920" y="4105656"/>
            <a:ext cx="1188720" cy="292608"/>
          </a:xfrm>
          <a:prstGeom prst="roundRect">
            <a:avLst>
              <a:gd name="adj" fmla="val 18750"/>
            </a:avLst>
          </a:prstGeom>
          <a:solidFill>
            <a:srgbClr val="FFFFFF"/>
          </a:solidFill>
          <a:ln w="19050">
            <a:solidFill>
              <a:srgbClr val="BFC8D0"/>
            </a:solidFill>
          </a:ln>
        </p:spPr>
        <p:txBody>
          <a:bodyPr wrap="square" lIns="0" tIns="0" rIns="0" bIns="0" rtlCol="0" anchor="ctr"/>
          <a:lstStyle/>
          <a:p>
            <a:pPr marL="0" indent="0" algn="ctr">
              <a:buNone/>
            </a:pPr>
            <a:r>
              <a:rPr lang="en-US" sz="1200" b="1" dirty="0">
                <a:solidFill>
                  <a:srgbClr val="1F3A5F"/>
                </a:solidFill>
                <a:latin typeface="Arial" pitchFamily="34" charset="0"/>
                <a:ea typeface="Arial" pitchFamily="34" charset="-122"/>
                <a:cs typeface="Arial" pitchFamily="34" charset="-120"/>
              </a:rPr>
              <a:t>Measure</a:t>
            </a:r>
            <a:endParaRPr lang="en-US" sz="1200" dirty="0"/>
          </a:p>
        </p:txBody>
      </p:sp>
      <p:sp>
        <p:nvSpPr>
          <p:cNvPr id="44"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Total magnification</a:t>
            </a:r>
            <a:endParaRPr lang="en-US" sz="3600" dirty="0"/>
          </a:p>
        </p:txBody>
      </p:sp>
      <p:sp>
        <p:nvSpPr>
          <p:cNvPr id="3" name="Text 1"/>
          <p:cNvSpPr txBox="1"/>
          <p:nvPr/>
        </p:nvSpPr>
        <p:spPr>
          <a:xfrm>
            <a:off x="457200" y="1051560"/>
            <a:ext cx="8229600" cy="365760"/>
          </a:xfrm>
          <a:prstGeom prst="rect">
            <a:avLst/>
          </a:prstGeom>
          <a:noFill/>
          <a:ln/>
        </p:spPr>
        <p:txBody>
          <a:bodyPr wrap="square" lIns="0" tIns="0" rIns="0" bIns="0" rtlCol="0" anchor="ctr"/>
          <a:lstStyle/>
          <a:p>
            <a:pPr marL="0" indent="0">
              <a:buNone/>
            </a:pPr>
            <a:r>
              <a:rPr lang="en-US" sz="1800" dirty="0">
                <a:solidFill>
                  <a:srgbClr val="4F6069"/>
                </a:solidFill>
                <a:latin typeface="Arial" pitchFamily="34" charset="0"/>
                <a:ea typeface="Arial" pitchFamily="34" charset="-122"/>
                <a:cs typeface="Arial" pitchFamily="34" charset="-120"/>
              </a:rPr>
              <a:t>total magnification = eyepiece magnification × objective magnification</a:t>
            </a:r>
            <a:endParaRPr lang="en-US" sz="1800" dirty="0"/>
          </a:p>
        </p:txBody>
      </p:sp>
      <p:sp>
        <p:nvSpPr>
          <p:cNvPr id="4" name="Shape 2"/>
          <p:cNvSpPr/>
          <p:nvPr/>
        </p:nvSpPr>
        <p:spPr>
          <a:xfrm>
            <a:off x="457200" y="1600200"/>
            <a:ext cx="8229600" cy="1280160"/>
          </a:xfrm>
          <a:prstGeom prst="roundRect">
            <a:avLst>
              <a:gd name="adj" fmla="val 7143"/>
            </a:avLst>
          </a:prstGeom>
          <a:solidFill>
            <a:srgbClr val="E8EEF5"/>
          </a:solidFill>
          <a:ln w="12700">
            <a:solidFill>
              <a:srgbClr val="E8EEF5"/>
            </a:solidFill>
            <a:prstDash val="solid"/>
          </a:ln>
        </p:spPr>
      </p:sp>
      <p:sp>
        <p:nvSpPr>
          <p:cNvPr id="5" name="Text 3"/>
          <p:cNvSpPr txBox="1"/>
          <p:nvPr/>
        </p:nvSpPr>
        <p:spPr>
          <a:xfrm>
            <a:off x="731520" y="2011680"/>
            <a:ext cx="1554480" cy="457200"/>
          </a:xfrm>
          <a:prstGeom prst="rect">
            <a:avLst/>
          </a:prstGeom>
          <a:noFill/>
          <a:ln/>
        </p:spPr>
        <p:txBody>
          <a:bodyPr wrap="square" lIns="0" tIns="0" rIns="0" bIns="0" rtlCol="0" anchor="ctr"/>
          <a:lstStyle/>
          <a:p>
            <a:pPr marL="0" indent="0">
              <a:buNone/>
            </a:pPr>
            <a:r>
              <a:rPr lang="en-US" sz="1800" b="1" dirty="0">
                <a:solidFill>
                  <a:srgbClr val="1F3A5F"/>
                </a:solidFill>
                <a:latin typeface="Arial" pitchFamily="34" charset="0"/>
                <a:ea typeface="Arial" pitchFamily="34" charset="-122"/>
                <a:cs typeface="Arial" pitchFamily="34" charset="-120"/>
              </a:rPr>
              <a:t>Low power</a:t>
            </a:r>
            <a:endParaRPr lang="en-US" sz="1800" dirty="0"/>
          </a:p>
        </p:txBody>
      </p:sp>
      <p:sp>
        <p:nvSpPr>
          <p:cNvPr id="6" name="Text 4"/>
          <p:cNvSpPr/>
          <p:nvPr/>
        </p:nvSpPr>
        <p:spPr>
          <a:xfrm>
            <a:off x="2514600" y="1783080"/>
            <a:ext cx="777240" cy="777240"/>
          </a:xfrm>
          <a:prstGeom prst="ellipse">
            <a:avLst/>
          </a:prstGeom>
          <a:solidFill>
            <a:srgbClr val="1F3A5F"/>
          </a:solid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a:t>
            </a:r>
            <a:endParaRPr lang="en-US" sz="2000" dirty="0"/>
          </a:p>
        </p:txBody>
      </p:sp>
      <p:sp>
        <p:nvSpPr>
          <p:cNvPr id="7" name="Text 5"/>
          <p:cNvSpPr txBox="1"/>
          <p:nvPr/>
        </p:nvSpPr>
        <p:spPr>
          <a:xfrm>
            <a:off x="2331720" y="2578608"/>
            <a:ext cx="1143000" cy="228600"/>
          </a:xfrm>
          <a:prstGeom prst="rect">
            <a:avLst/>
          </a:prstGeom>
          <a:noFill/>
          <a:ln/>
        </p:spPr>
        <p:txBody>
          <a:bodyPr wrap="square" lIns="0" tIns="0" rIns="0" bIns="0" rtlCol="0" anchor="t"/>
          <a:lstStyle/>
          <a:p>
            <a:pPr marL="0" indent="0" algn="ctr">
              <a:buNone/>
            </a:pPr>
            <a:r>
              <a:rPr lang="en-US" sz="1200" dirty="0">
                <a:solidFill>
                  <a:srgbClr val="4F6069"/>
                </a:solidFill>
                <a:latin typeface="Arial" pitchFamily="34" charset="0"/>
                <a:ea typeface="Arial" pitchFamily="34" charset="-122"/>
                <a:cs typeface="Arial" pitchFamily="34" charset="-120"/>
              </a:rPr>
              <a:t>eyepiece</a:t>
            </a:r>
            <a:endParaRPr lang="en-US" sz="1200" dirty="0"/>
          </a:p>
        </p:txBody>
      </p:sp>
      <p:sp>
        <p:nvSpPr>
          <p:cNvPr id="8" name="Text 6"/>
          <p:cNvSpPr txBox="1"/>
          <p:nvPr/>
        </p:nvSpPr>
        <p:spPr>
          <a:xfrm>
            <a:off x="3429000" y="1874520"/>
            <a:ext cx="457200" cy="640080"/>
          </a:xfrm>
          <a:prstGeom prst="rect">
            <a:avLst/>
          </a:prstGeom>
          <a:noFill/>
          <a:ln/>
        </p:spPr>
        <p:txBody>
          <a:bodyPr wrap="square" lIns="0" tIns="0" rIns="0" bIns="0" rtlCol="0" anchor="ctr"/>
          <a:lstStyle/>
          <a:p>
            <a:pPr marL="0" indent="0" algn="ctr">
              <a:buNone/>
            </a:pPr>
            <a:r>
              <a:rPr lang="en-US" sz="3200" b="1" dirty="0">
                <a:solidFill>
                  <a:srgbClr val="16242F"/>
                </a:solidFill>
                <a:latin typeface="Arial" pitchFamily="34" charset="0"/>
                <a:ea typeface="Arial" pitchFamily="34" charset="-122"/>
                <a:cs typeface="Arial" pitchFamily="34" charset="-120"/>
              </a:rPr>
              <a:t>×</a:t>
            </a:r>
            <a:endParaRPr lang="en-US" sz="3200" dirty="0"/>
          </a:p>
        </p:txBody>
      </p:sp>
      <p:sp>
        <p:nvSpPr>
          <p:cNvPr id="9" name="Text 7"/>
          <p:cNvSpPr/>
          <p:nvPr/>
        </p:nvSpPr>
        <p:spPr>
          <a:xfrm>
            <a:off x="4023360" y="1783080"/>
            <a:ext cx="777240" cy="777240"/>
          </a:xfrm>
          <a:prstGeom prst="ellipse">
            <a:avLst/>
          </a:prstGeom>
          <a:solidFill>
            <a:srgbClr val="A67C2E"/>
          </a:solid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a:t>
            </a:r>
            <a:endParaRPr lang="en-US" sz="2000" dirty="0"/>
          </a:p>
        </p:txBody>
      </p:sp>
      <p:sp>
        <p:nvSpPr>
          <p:cNvPr id="10" name="Text 8"/>
          <p:cNvSpPr txBox="1"/>
          <p:nvPr/>
        </p:nvSpPr>
        <p:spPr>
          <a:xfrm>
            <a:off x="3840480" y="2578608"/>
            <a:ext cx="1143000" cy="228600"/>
          </a:xfrm>
          <a:prstGeom prst="rect">
            <a:avLst/>
          </a:prstGeom>
          <a:noFill/>
          <a:ln/>
        </p:spPr>
        <p:txBody>
          <a:bodyPr wrap="square" lIns="0" tIns="0" rIns="0" bIns="0" rtlCol="0" anchor="t"/>
          <a:lstStyle/>
          <a:p>
            <a:pPr marL="0" indent="0" algn="ctr">
              <a:buNone/>
            </a:pPr>
            <a:r>
              <a:rPr lang="en-US" sz="1200" dirty="0">
                <a:solidFill>
                  <a:srgbClr val="4F6069"/>
                </a:solidFill>
                <a:latin typeface="Arial" pitchFamily="34" charset="0"/>
                <a:ea typeface="Arial" pitchFamily="34" charset="-122"/>
                <a:cs typeface="Arial" pitchFamily="34" charset="-120"/>
              </a:rPr>
              <a:t>objective</a:t>
            </a:r>
            <a:endParaRPr lang="en-US" sz="1200" dirty="0"/>
          </a:p>
        </p:txBody>
      </p:sp>
      <p:sp>
        <p:nvSpPr>
          <p:cNvPr id="11" name="Text 9"/>
          <p:cNvSpPr txBox="1"/>
          <p:nvPr/>
        </p:nvSpPr>
        <p:spPr>
          <a:xfrm>
            <a:off x="4937760" y="1874520"/>
            <a:ext cx="457200" cy="640080"/>
          </a:xfrm>
          <a:prstGeom prst="rect">
            <a:avLst/>
          </a:prstGeom>
          <a:noFill/>
          <a:ln/>
        </p:spPr>
        <p:txBody>
          <a:bodyPr wrap="square" lIns="0" tIns="0" rIns="0" bIns="0" rtlCol="0" anchor="ctr"/>
          <a:lstStyle/>
          <a:p>
            <a:pPr marL="0" indent="0" algn="ctr">
              <a:buNone/>
            </a:pPr>
            <a:r>
              <a:rPr lang="en-US" sz="3200" b="1" dirty="0">
                <a:solidFill>
                  <a:srgbClr val="16242F"/>
                </a:solidFill>
                <a:latin typeface="Arial" pitchFamily="34" charset="0"/>
                <a:ea typeface="Arial" pitchFamily="34" charset="-122"/>
                <a:cs typeface="Arial" pitchFamily="34" charset="-120"/>
              </a:rPr>
              <a:t>=</a:t>
            </a:r>
            <a:endParaRPr lang="en-US" sz="3200" dirty="0"/>
          </a:p>
        </p:txBody>
      </p:sp>
      <p:sp>
        <p:nvSpPr>
          <p:cNvPr id="12" name="Text 10"/>
          <p:cNvSpPr txBox="1"/>
          <p:nvPr/>
        </p:nvSpPr>
        <p:spPr>
          <a:xfrm>
            <a:off x="5577840" y="1737360"/>
            <a:ext cx="2926080" cy="868680"/>
          </a:xfrm>
          <a:prstGeom prst="rect">
            <a:avLst/>
          </a:prstGeom>
          <a:noFill/>
          <a:ln/>
        </p:spPr>
        <p:txBody>
          <a:bodyPr wrap="square" lIns="0" tIns="0" rIns="0" bIns="0" rtlCol="0" anchor="ctr"/>
          <a:lstStyle/>
          <a:p>
            <a:pPr marL="0" indent="0">
              <a:buNone/>
            </a:pPr>
            <a:r>
              <a:rPr lang="en-US" sz="5400" b="1" dirty="0">
                <a:solidFill>
                  <a:srgbClr val="1F3A5F"/>
                </a:solidFill>
                <a:latin typeface="Arial" pitchFamily="34" charset="0"/>
                <a:ea typeface="Arial" pitchFamily="34" charset="-122"/>
                <a:cs typeface="Arial" pitchFamily="34" charset="-120"/>
              </a:rPr>
              <a:t>100×</a:t>
            </a:r>
            <a:endParaRPr lang="en-US" sz="5400" dirty="0"/>
          </a:p>
        </p:txBody>
      </p:sp>
      <p:sp>
        <p:nvSpPr>
          <p:cNvPr id="13" name="Shape 11"/>
          <p:cNvSpPr/>
          <p:nvPr/>
        </p:nvSpPr>
        <p:spPr>
          <a:xfrm>
            <a:off x="457200" y="3063240"/>
            <a:ext cx="8229600" cy="1280160"/>
          </a:xfrm>
          <a:prstGeom prst="roundRect">
            <a:avLst>
              <a:gd name="adj" fmla="val 7143"/>
            </a:avLst>
          </a:prstGeom>
          <a:solidFill>
            <a:srgbClr val="E8EEF5"/>
          </a:solidFill>
          <a:ln w="12700">
            <a:solidFill>
              <a:srgbClr val="E8EEF5"/>
            </a:solidFill>
            <a:prstDash val="solid"/>
          </a:ln>
        </p:spPr>
      </p:sp>
      <p:sp>
        <p:nvSpPr>
          <p:cNvPr id="14" name="Text 12"/>
          <p:cNvSpPr txBox="1"/>
          <p:nvPr/>
        </p:nvSpPr>
        <p:spPr>
          <a:xfrm>
            <a:off x="731520" y="3474720"/>
            <a:ext cx="1554480" cy="457200"/>
          </a:xfrm>
          <a:prstGeom prst="rect">
            <a:avLst/>
          </a:prstGeom>
          <a:noFill/>
          <a:ln/>
        </p:spPr>
        <p:txBody>
          <a:bodyPr wrap="square" lIns="0" tIns="0" rIns="0" bIns="0" rtlCol="0" anchor="ctr"/>
          <a:lstStyle/>
          <a:p>
            <a:pPr marL="0" indent="0">
              <a:buNone/>
            </a:pPr>
            <a:r>
              <a:rPr lang="en-US" sz="1800" b="1" dirty="0">
                <a:solidFill>
                  <a:srgbClr val="1F3A5F"/>
                </a:solidFill>
                <a:latin typeface="Arial" pitchFamily="34" charset="0"/>
                <a:ea typeface="Arial" pitchFamily="34" charset="-122"/>
                <a:cs typeface="Arial" pitchFamily="34" charset="-120"/>
              </a:rPr>
              <a:t>High power</a:t>
            </a:r>
            <a:endParaRPr lang="en-US" sz="1800" dirty="0"/>
          </a:p>
        </p:txBody>
      </p:sp>
      <p:sp>
        <p:nvSpPr>
          <p:cNvPr id="15" name="Text 13"/>
          <p:cNvSpPr/>
          <p:nvPr/>
        </p:nvSpPr>
        <p:spPr>
          <a:xfrm>
            <a:off x="2514600" y="3246120"/>
            <a:ext cx="777240" cy="777240"/>
          </a:xfrm>
          <a:prstGeom prst="ellipse">
            <a:avLst/>
          </a:prstGeom>
          <a:solidFill>
            <a:srgbClr val="1F3A5F"/>
          </a:solid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a:t>
            </a:r>
            <a:endParaRPr lang="en-US" sz="2000" dirty="0"/>
          </a:p>
        </p:txBody>
      </p:sp>
      <p:sp>
        <p:nvSpPr>
          <p:cNvPr id="16" name="Text 14"/>
          <p:cNvSpPr txBox="1"/>
          <p:nvPr/>
        </p:nvSpPr>
        <p:spPr>
          <a:xfrm>
            <a:off x="2331720" y="4041648"/>
            <a:ext cx="1143000" cy="228600"/>
          </a:xfrm>
          <a:prstGeom prst="rect">
            <a:avLst/>
          </a:prstGeom>
          <a:noFill/>
          <a:ln/>
        </p:spPr>
        <p:txBody>
          <a:bodyPr wrap="square" lIns="0" tIns="0" rIns="0" bIns="0" rtlCol="0" anchor="t"/>
          <a:lstStyle/>
          <a:p>
            <a:pPr marL="0" indent="0" algn="ctr">
              <a:buNone/>
            </a:pPr>
            <a:r>
              <a:rPr lang="en-US" sz="1200" dirty="0">
                <a:solidFill>
                  <a:srgbClr val="4F6069"/>
                </a:solidFill>
                <a:latin typeface="Arial" pitchFamily="34" charset="0"/>
                <a:ea typeface="Arial" pitchFamily="34" charset="-122"/>
                <a:cs typeface="Arial" pitchFamily="34" charset="-120"/>
              </a:rPr>
              <a:t>eyepiece</a:t>
            </a:r>
            <a:endParaRPr lang="en-US" sz="1200" dirty="0"/>
          </a:p>
        </p:txBody>
      </p:sp>
      <p:sp>
        <p:nvSpPr>
          <p:cNvPr id="17" name="Text 15"/>
          <p:cNvSpPr txBox="1"/>
          <p:nvPr/>
        </p:nvSpPr>
        <p:spPr>
          <a:xfrm>
            <a:off x="3429000" y="3337560"/>
            <a:ext cx="457200" cy="640080"/>
          </a:xfrm>
          <a:prstGeom prst="rect">
            <a:avLst/>
          </a:prstGeom>
          <a:noFill/>
          <a:ln/>
        </p:spPr>
        <p:txBody>
          <a:bodyPr wrap="square" lIns="0" tIns="0" rIns="0" bIns="0" rtlCol="0" anchor="ctr"/>
          <a:lstStyle/>
          <a:p>
            <a:pPr marL="0" indent="0" algn="ctr">
              <a:buNone/>
            </a:pPr>
            <a:r>
              <a:rPr lang="en-US" sz="3200" b="1" dirty="0">
                <a:solidFill>
                  <a:srgbClr val="16242F"/>
                </a:solidFill>
                <a:latin typeface="Arial" pitchFamily="34" charset="0"/>
                <a:ea typeface="Arial" pitchFamily="34" charset="-122"/>
                <a:cs typeface="Arial" pitchFamily="34" charset="-120"/>
              </a:rPr>
              <a:t>×</a:t>
            </a:r>
            <a:endParaRPr lang="en-US" sz="3200" dirty="0"/>
          </a:p>
        </p:txBody>
      </p:sp>
      <p:sp>
        <p:nvSpPr>
          <p:cNvPr id="18" name="Text 16"/>
          <p:cNvSpPr/>
          <p:nvPr/>
        </p:nvSpPr>
        <p:spPr>
          <a:xfrm>
            <a:off x="4023360" y="3246120"/>
            <a:ext cx="777240" cy="777240"/>
          </a:xfrm>
          <a:prstGeom prst="ellipse">
            <a:avLst/>
          </a:prstGeom>
          <a:solidFill>
            <a:srgbClr val="A67C2E"/>
          </a:solid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40×</a:t>
            </a:r>
            <a:endParaRPr lang="en-US" sz="2000" dirty="0"/>
          </a:p>
        </p:txBody>
      </p:sp>
      <p:sp>
        <p:nvSpPr>
          <p:cNvPr id="19" name="Text 17"/>
          <p:cNvSpPr txBox="1"/>
          <p:nvPr/>
        </p:nvSpPr>
        <p:spPr>
          <a:xfrm>
            <a:off x="3840480" y="4041648"/>
            <a:ext cx="1143000" cy="228600"/>
          </a:xfrm>
          <a:prstGeom prst="rect">
            <a:avLst/>
          </a:prstGeom>
          <a:noFill/>
          <a:ln/>
        </p:spPr>
        <p:txBody>
          <a:bodyPr wrap="square" lIns="0" tIns="0" rIns="0" bIns="0" rtlCol="0" anchor="t"/>
          <a:lstStyle/>
          <a:p>
            <a:pPr marL="0" indent="0" algn="ctr">
              <a:buNone/>
            </a:pPr>
            <a:r>
              <a:rPr lang="en-US" sz="1200" dirty="0">
                <a:solidFill>
                  <a:srgbClr val="4F6069"/>
                </a:solidFill>
                <a:latin typeface="Arial" pitchFamily="34" charset="0"/>
                <a:ea typeface="Arial" pitchFamily="34" charset="-122"/>
                <a:cs typeface="Arial" pitchFamily="34" charset="-120"/>
              </a:rPr>
              <a:t>objective</a:t>
            </a:r>
            <a:endParaRPr lang="en-US" sz="1200" dirty="0"/>
          </a:p>
        </p:txBody>
      </p:sp>
      <p:sp>
        <p:nvSpPr>
          <p:cNvPr id="20" name="Text 18"/>
          <p:cNvSpPr txBox="1"/>
          <p:nvPr/>
        </p:nvSpPr>
        <p:spPr>
          <a:xfrm>
            <a:off x="4937760" y="3337560"/>
            <a:ext cx="457200" cy="640080"/>
          </a:xfrm>
          <a:prstGeom prst="rect">
            <a:avLst/>
          </a:prstGeom>
          <a:noFill/>
          <a:ln/>
        </p:spPr>
        <p:txBody>
          <a:bodyPr wrap="square" lIns="0" tIns="0" rIns="0" bIns="0" rtlCol="0" anchor="ctr"/>
          <a:lstStyle/>
          <a:p>
            <a:pPr marL="0" indent="0" algn="ctr">
              <a:buNone/>
            </a:pPr>
            <a:r>
              <a:rPr lang="en-US" sz="3200" b="1" dirty="0">
                <a:solidFill>
                  <a:srgbClr val="16242F"/>
                </a:solidFill>
                <a:latin typeface="Arial" pitchFamily="34" charset="0"/>
                <a:ea typeface="Arial" pitchFamily="34" charset="-122"/>
                <a:cs typeface="Arial" pitchFamily="34" charset="-120"/>
              </a:rPr>
              <a:t>=</a:t>
            </a:r>
            <a:endParaRPr lang="en-US" sz="3200" dirty="0"/>
          </a:p>
        </p:txBody>
      </p:sp>
      <p:sp>
        <p:nvSpPr>
          <p:cNvPr id="21" name="Text 19"/>
          <p:cNvSpPr txBox="1"/>
          <p:nvPr/>
        </p:nvSpPr>
        <p:spPr>
          <a:xfrm>
            <a:off x="5577840" y="3200400"/>
            <a:ext cx="2926080" cy="868680"/>
          </a:xfrm>
          <a:prstGeom prst="rect">
            <a:avLst/>
          </a:prstGeom>
          <a:noFill/>
          <a:ln/>
        </p:spPr>
        <p:txBody>
          <a:bodyPr wrap="square" lIns="0" tIns="0" rIns="0" bIns="0" rtlCol="0" anchor="ctr"/>
          <a:lstStyle/>
          <a:p>
            <a:pPr marL="0" indent="0">
              <a:buNone/>
            </a:pPr>
            <a:r>
              <a:rPr lang="en-US" sz="5400" b="1" dirty="0">
                <a:solidFill>
                  <a:srgbClr val="1F3A5F"/>
                </a:solidFill>
                <a:latin typeface="Arial" pitchFamily="34" charset="0"/>
                <a:ea typeface="Arial" pitchFamily="34" charset="-122"/>
                <a:cs typeface="Arial" pitchFamily="34" charset="-120"/>
              </a:rPr>
              <a:t>400×</a:t>
            </a:r>
            <a:endParaRPr lang="en-US" sz="54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Focusing on a slide</a:t>
            </a:r>
            <a:endParaRPr lang="en-US" sz="3600" dirty="0"/>
          </a:p>
        </p:txBody>
      </p:sp>
      <p:sp>
        <p:nvSpPr>
          <p:cNvPr id="3" name="Text 1"/>
          <p:cNvSpPr/>
          <p:nvPr/>
        </p:nvSpPr>
        <p:spPr>
          <a:xfrm>
            <a:off x="457200" y="1280160"/>
            <a:ext cx="457200" cy="457200"/>
          </a:xfrm>
          <a:prstGeom prst="ellipse">
            <a:avLst/>
          </a:prstGeom>
          <a:solidFill>
            <a:srgbClr val="1F3A5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4" name="Text 2"/>
          <p:cNvSpPr txBox="1"/>
          <p:nvPr/>
        </p:nvSpPr>
        <p:spPr>
          <a:xfrm>
            <a:off x="1097280" y="1280160"/>
            <a:ext cx="4480560" cy="457200"/>
          </a:xfrm>
          <a:prstGeom prst="rect">
            <a:avLst/>
          </a:prstGeom>
          <a:noFill/>
          <a:ln/>
        </p:spPr>
        <p:txBody>
          <a:bodyPr wrap="square" lIns="0" tIns="0" rIns="0" bIns="0" rtlCol="0" anchor="ctr"/>
          <a:lstStyle/>
          <a:p>
            <a:pPr marL="0" indent="0">
              <a:buNone/>
            </a:pPr>
            <a:r>
              <a:rPr lang="en-US" sz="1600" dirty="0">
                <a:solidFill>
                  <a:srgbClr val="16242F"/>
                </a:solidFill>
                <a:latin typeface="Arial" pitchFamily="34" charset="0"/>
                <a:ea typeface="Arial" pitchFamily="34" charset="-122"/>
                <a:cs typeface="Arial" pitchFamily="34" charset="-120"/>
              </a:rPr>
              <a:t>Check the 10× objective is in position.</a:t>
            </a:r>
            <a:endParaRPr lang="en-US" sz="1600" dirty="0"/>
          </a:p>
        </p:txBody>
      </p:sp>
      <p:sp>
        <p:nvSpPr>
          <p:cNvPr id="5" name="Text 3"/>
          <p:cNvSpPr/>
          <p:nvPr/>
        </p:nvSpPr>
        <p:spPr>
          <a:xfrm>
            <a:off x="457200" y="1938528"/>
            <a:ext cx="457200" cy="457200"/>
          </a:xfrm>
          <a:prstGeom prst="ellipse">
            <a:avLst/>
          </a:prstGeom>
          <a:solidFill>
            <a:srgbClr val="1F3A5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6" name="Text 4"/>
          <p:cNvSpPr txBox="1"/>
          <p:nvPr/>
        </p:nvSpPr>
        <p:spPr>
          <a:xfrm>
            <a:off x="1097280" y="1938528"/>
            <a:ext cx="4480560" cy="457200"/>
          </a:xfrm>
          <a:prstGeom prst="rect">
            <a:avLst/>
          </a:prstGeom>
          <a:noFill/>
          <a:ln/>
        </p:spPr>
        <p:txBody>
          <a:bodyPr wrap="square" lIns="0" tIns="0" rIns="0" bIns="0" rtlCol="0" anchor="ctr"/>
          <a:lstStyle/>
          <a:p>
            <a:pPr marL="0" indent="0">
              <a:buNone/>
            </a:pPr>
            <a:r>
              <a:rPr lang="en-US" sz="1600" dirty="0">
                <a:solidFill>
                  <a:srgbClr val="16242F"/>
                </a:solidFill>
                <a:latin typeface="Arial" pitchFamily="34" charset="0"/>
                <a:ea typeface="Arial" pitchFamily="34" charset="-122"/>
                <a:cs typeface="Arial" pitchFamily="34" charset="-120"/>
              </a:rPr>
              <a:t>Turn the coarse focus until the cells are roughly clear.</a:t>
            </a:r>
            <a:endParaRPr lang="en-US" sz="1600" dirty="0"/>
          </a:p>
        </p:txBody>
      </p:sp>
      <p:sp>
        <p:nvSpPr>
          <p:cNvPr id="7" name="Text 5"/>
          <p:cNvSpPr/>
          <p:nvPr/>
        </p:nvSpPr>
        <p:spPr>
          <a:xfrm>
            <a:off x="457200" y="2596896"/>
            <a:ext cx="457200" cy="457200"/>
          </a:xfrm>
          <a:prstGeom prst="ellipse">
            <a:avLst/>
          </a:prstGeom>
          <a:solidFill>
            <a:srgbClr val="1F3A5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8" name="Text 6"/>
          <p:cNvSpPr txBox="1"/>
          <p:nvPr/>
        </p:nvSpPr>
        <p:spPr>
          <a:xfrm>
            <a:off x="1097280" y="2596896"/>
            <a:ext cx="4480560" cy="457200"/>
          </a:xfrm>
          <a:prstGeom prst="rect">
            <a:avLst/>
          </a:prstGeom>
          <a:noFill/>
          <a:ln/>
        </p:spPr>
        <p:txBody>
          <a:bodyPr wrap="square" lIns="0" tIns="0" rIns="0" bIns="0" rtlCol="0" anchor="ctr"/>
          <a:lstStyle/>
          <a:p>
            <a:pPr marL="0" indent="0">
              <a:buNone/>
            </a:pPr>
            <a:r>
              <a:rPr lang="en-US" sz="1600" dirty="0">
                <a:solidFill>
                  <a:srgbClr val="16242F"/>
                </a:solidFill>
                <a:latin typeface="Arial" pitchFamily="34" charset="0"/>
                <a:ea typeface="Arial" pitchFamily="34" charset="-122"/>
                <a:cs typeface="Arial" pitchFamily="34" charset="-120"/>
              </a:rPr>
              <a:t>Turn the fine focus until the image is sharp.</a:t>
            </a:r>
            <a:endParaRPr lang="en-US" sz="1600" dirty="0"/>
          </a:p>
        </p:txBody>
      </p:sp>
      <p:sp>
        <p:nvSpPr>
          <p:cNvPr id="9" name="Text 7"/>
          <p:cNvSpPr/>
          <p:nvPr/>
        </p:nvSpPr>
        <p:spPr>
          <a:xfrm>
            <a:off x="457200" y="3255264"/>
            <a:ext cx="457200" cy="457200"/>
          </a:xfrm>
          <a:prstGeom prst="ellipse">
            <a:avLst/>
          </a:prstGeom>
          <a:solidFill>
            <a:srgbClr val="A67C2E"/>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10" name="Text 8"/>
          <p:cNvSpPr txBox="1"/>
          <p:nvPr/>
        </p:nvSpPr>
        <p:spPr>
          <a:xfrm>
            <a:off x="1097280" y="3255264"/>
            <a:ext cx="4480560" cy="457200"/>
          </a:xfrm>
          <a:prstGeom prst="rect">
            <a:avLst/>
          </a:prstGeom>
          <a:noFill/>
          <a:ln/>
        </p:spPr>
        <p:txBody>
          <a:bodyPr wrap="square" lIns="0" tIns="0" rIns="0" bIns="0" rtlCol="0" anchor="ctr"/>
          <a:lstStyle/>
          <a:p>
            <a:pPr marL="0" indent="0">
              <a:buNone/>
            </a:pPr>
            <a:r>
              <a:rPr lang="en-US" sz="1600" dirty="0">
                <a:solidFill>
                  <a:srgbClr val="16242F"/>
                </a:solidFill>
                <a:latin typeface="Arial" pitchFamily="34" charset="0"/>
                <a:ea typeface="Arial" pitchFamily="34" charset="-122"/>
                <a:cs typeface="Arial" pitchFamily="34" charset="-120"/>
              </a:rPr>
              <a:t>Switch to the 40× objective.</a:t>
            </a:r>
            <a:endParaRPr lang="en-US" sz="1600" dirty="0"/>
          </a:p>
        </p:txBody>
      </p:sp>
      <p:sp>
        <p:nvSpPr>
          <p:cNvPr id="11" name="Text 9"/>
          <p:cNvSpPr/>
          <p:nvPr/>
        </p:nvSpPr>
        <p:spPr>
          <a:xfrm>
            <a:off x="457200" y="3913632"/>
            <a:ext cx="457200" cy="457200"/>
          </a:xfrm>
          <a:prstGeom prst="ellipse">
            <a:avLst/>
          </a:prstGeom>
          <a:solidFill>
            <a:srgbClr val="A67C2E"/>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12" name="Text 10"/>
          <p:cNvSpPr txBox="1"/>
          <p:nvPr/>
        </p:nvSpPr>
        <p:spPr>
          <a:xfrm>
            <a:off x="1097280" y="3913632"/>
            <a:ext cx="4480560" cy="457200"/>
          </a:xfrm>
          <a:prstGeom prst="rect">
            <a:avLst/>
          </a:prstGeom>
          <a:noFill/>
          <a:ln/>
        </p:spPr>
        <p:txBody>
          <a:bodyPr wrap="square" lIns="0" tIns="0" rIns="0" bIns="0" rtlCol="0" anchor="ctr"/>
          <a:lstStyle/>
          <a:p>
            <a:pPr marL="0" indent="0">
              <a:buNone/>
            </a:pPr>
            <a:r>
              <a:rPr lang="en-US" sz="1600" dirty="0">
                <a:solidFill>
                  <a:srgbClr val="16242F"/>
                </a:solidFill>
                <a:latin typeface="Arial" pitchFamily="34" charset="0"/>
                <a:ea typeface="Arial" pitchFamily="34" charset="-122"/>
                <a:cs typeface="Arial" pitchFamily="34" charset="-120"/>
              </a:rPr>
              <a:t>Use only the fine focus to sharpen again.</a:t>
            </a:r>
            <a:endParaRPr lang="en-US" sz="1600" dirty="0"/>
          </a:p>
        </p:txBody>
      </p:sp>
      <p:sp>
        <p:nvSpPr>
          <p:cNvPr id="13" name="Shape 11"/>
          <p:cNvSpPr/>
          <p:nvPr/>
        </p:nvSpPr>
        <p:spPr>
          <a:xfrm>
            <a:off x="5852160" y="1280160"/>
            <a:ext cx="2834640" cy="3200400"/>
          </a:xfrm>
          <a:prstGeom prst="roundRect">
            <a:avLst>
              <a:gd name="adj" fmla="val 3226"/>
            </a:avLst>
          </a:prstGeom>
          <a:solidFill>
            <a:srgbClr val="E8EEF5"/>
          </a:solidFill>
          <a:ln w="12700">
            <a:solidFill>
              <a:srgbClr val="E8EEF5"/>
            </a:solidFill>
            <a:prstDash val="solid"/>
          </a:ln>
        </p:spPr>
      </p:sp>
      <p:sp>
        <p:nvSpPr>
          <p:cNvPr id="14" name="Shape 12"/>
          <p:cNvSpPr/>
          <p:nvPr/>
        </p:nvSpPr>
        <p:spPr>
          <a:xfrm>
            <a:off x="6080760" y="1508760"/>
            <a:ext cx="640080" cy="640080"/>
          </a:xfrm>
          <a:prstGeom prst="ellipse">
            <a:avLst/>
          </a:prstGeom>
          <a:solidFill>
            <a:srgbClr val="A67C2E"/>
          </a:solidFill>
          <a:ln w="12700">
            <a:solidFill>
              <a:srgbClr val="A67C2E"/>
            </a:solidFill>
            <a:prstDash val="solid"/>
          </a:ln>
        </p:spPr>
      </p:sp>
      <p:pic>
        <p:nvPicPr>
          <p:cNvPr id="15" name="Image 0" descr="preencoded.png"/>
          <p:cNvPicPr>
            <a:picLocks noChangeAspect="1"/>
          </p:cNvPicPr>
          <p:nvPr/>
        </p:nvPicPr>
        <p:blipFill>
          <a:blip r:embed="rId3"/>
          <a:stretch>
            <a:fillRect/>
          </a:stretch>
        </p:blipFill>
        <p:spPr>
          <a:xfrm>
            <a:off x="6247181" y="1675181"/>
            <a:ext cx="307238" cy="307238"/>
          </a:xfrm>
          <a:prstGeom prst="rect">
            <a:avLst/>
          </a:prstGeom>
        </p:spPr>
      </p:pic>
      <p:sp>
        <p:nvSpPr>
          <p:cNvPr id="16" name="Text 13"/>
          <p:cNvSpPr txBox="1"/>
          <p:nvPr/>
        </p:nvSpPr>
        <p:spPr>
          <a:xfrm>
            <a:off x="6080760" y="2286000"/>
            <a:ext cx="2423160" cy="640080"/>
          </a:xfrm>
          <a:prstGeom prst="rect">
            <a:avLst/>
          </a:prstGeom>
          <a:noFill/>
          <a:ln/>
        </p:spPr>
        <p:txBody>
          <a:bodyPr wrap="square" lIns="0" tIns="0" rIns="0" bIns="0" rtlCol="0" anchor="t"/>
          <a:lstStyle/>
          <a:p>
            <a:pPr marL="0" indent="0">
              <a:buNone/>
            </a:pPr>
            <a:r>
              <a:rPr lang="en-US" sz="1700" b="1" dirty="0">
                <a:solidFill>
                  <a:srgbClr val="1F3A5F"/>
                </a:solidFill>
                <a:latin typeface="Arial" pitchFamily="34" charset="0"/>
                <a:ea typeface="Arial" pitchFamily="34" charset="-122"/>
                <a:cs typeface="Arial" pitchFamily="34" charset="-120"/>
              </a:rPr>
              <a:t>Why only the fine focus at 40×?</a:t>
            </a:r>
            <a:endParaRPr lang="en-US" sz="1700" dirty="0"/>
          </a:p>
        </p:txBody>
      </p:sp>
      <p:sp>
        <p:nvSpPr>
          <p:cNvPr id="17" name="Text 14"/>
          <p:cNvSpPr txBox="1"/>
          <p:nvPr/>
        </p:nvSpPr>
        <p:spPr>
          <a:xfrm>
            <a:off x="6080760" y="2971800"/>
            <a:ext cx="2423160" cy="1371600"/>
          </a:xfrm>
          <a:prstGeom prst="rect">
            <a:avLst/>
          </a:prstGeom>
          <a:noFill/>
          <a:ln/>
        </p:spPr>
        <p:txBody>
          <a:bodyPr wrap="square" lIns="0" tIns="0" rIns="0" bIns="0" rtlCol="0" anchor="t"/>
          <a:lstStyle/>
          <a:p>
            <a:pPr marL="0" indent="0">
              <a:buNone/>
            </a:pPr>
            <a:r>
              <a:rPr lang="en-US" sz="1300" dirty="0">
                <a:solidFill>
                  <a:srgbClr val="16242F"/>
                </a:solidFill>
                <a:latin typeface="Arial" pitchFamily="34" charset="0"/>
                <a:ea typeface="Arial" pitchFamily="34" charset="-122"/>
                <a:cs typeface="Arial" pitchFamily="34" charset="-120"/>
              </a:rPr>
              <a:t>At high power the lens sits very close to the slide. The coarse focus moves it too far, too fast, so it could hit and break the slide.</a:t>
            </a:r>
            <a:endParaRPr lang="en-US" sz="13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Controlling the light</a:t>
            </a:r>
            <a:endParaRPr lang="en-US" sz="3600" dirty="0"/>
          </a:p>
        </p:txBody>
      </p:sp>
      <p:sp>
        <p:nvSpPr>
          <p:cNvPr id="3" name="Shape 1"/>
          <p:cNvSpPr/>
          <p:nvPr/>
        </p:nvSpPr>
        <p:spPr>
          <a:xfrm>
            <a:off x="1051560" y="1280160"/>
            <a:ext cx="2286000" cy="2286000"/>
          </a:xfrm>
          <a:prstGeom prst="ellipse">
            <a:avLst/>
          </a:prstGeom>
          <a:solidFill>
            <a:srgbClr val="27332C"/>
          </a:solidFill>
          <a:ln w="12700">
            <a:solidFill>
              <a:srgbClr val="27332C"/>
            </a:solidFill>
            <a:prstDash val="solid"/>
          </a:ln>
        </p:spPr>
      </p:sp>
      <p:sp>
        <p:nvSpPr>
          <p:cNvPr id="4" name="Shape 2"/>
          <p:cNvSpPr/>
          <p:nvPr/>
        </p:nvSpPr>
        <p:spPr>
          <a:xfrm>
            <a:off x="1371600" y="1856232"/>
            <a:ext cx="822960" cy="502920"/>
          </a:xfrm>
          <a:prstGeom prst="rect">
            <a:avLst/>
          </a:prstGeom>
          <a:solidFill>
            <a:srgbClr val="27332C"/>
          </a:solidFill>
          <a:ln w="31750">
            <a:solidFill>
              <a:srgbClr val="E4EEDB"/>
            </a:solidFill>
            <a:prstDash val="solid"/>
          </a:ln>
        </p:spPr>
      </p:sp>
      <p:sp>
        <p:nvSpPr>
          <p:cNvPr id="5" name="Shape 3"/>
          <p:cNvSpPr/>
          <p:nvPr/>
        </p:nvSpPr>
        <p:spPr>
          <a:xfrm>
            <a:off x="2212848" y="1856232"/>
            <a:ext cx="731520" cy="502920"/>
          </a:xfrm>
          <a:prstGeom prst="rect">
            <a:avLst/>
          </a:prstGeom>
          <a:solidFill>
            <a:srgbClr val="27332C"/>
          </a:solidFill>
          <a:ln w="31750">
            <a:solidFill>
              <a:srgbClr val="E4EEDB"/>
            </a:solidFill>
            <a:prstDash val="solid"/>
          </a:ln>
        </p:spPr>
      </p:sp>
      <p:sp>
        <p:nvSpPr>
          <p:cNvPr id="6" name="Shape 4"/>
          <p:cNvSpPr/>
          <p:nvPr/>
        </p:nvSpPr>
        <p:spPr>
          <a:xfrm>
            <a:off x="1325880" y="2450592"/>
            <a:ext cx="777240" cy="502920"/>
          </a:xfrm>
          <a:prstGeom prst="rect">
            <a:avLst/>
          </a:prstGeom>
          <a:solidFill>
            <a:srgbClr val="27332C"/>
          </a:solidFill>
          <a:ln w="31750">
            <a:solidFill>
              <a:srgbClr val="E4EEDB"/>
            </a:solidFill>
            <a:prstDash val="solid"/>
          </a:ln>
        </p:spPr>
      </p:sp>
      <p:sp>
        <p:nvSpPr>
          <p:cNvPr id="7" name="Shape 5"/>
          <p:cNvSpPr/>
          <p:nvPr/>
        </p:nvSpPr>
        <p:spPr>
          <a:xfrm>
            <a:off x="2148840" y="2450592"/>
            <a:ext cx="822960" cy="502920"/>
          </a:xfrm>
          <a:prstGeom prst="rect">
            <a:avLst/>
          </a:prstGeom>
          <a:solidFill>
            <a:srgbClr val="27332C"/>
          </a:solidFill>
          <a:ln w="31750">
            <a:solidFill>
              <a:srgbClr val="E4EEDB"/>
            </a:solidFill>
            <a:prstDash val="solid"/>
          </a:ln>
        </p:spPr>
      </p:sp>
      <p:sp>
        <p:nvSpPr>
          <p:cNvPr id="8" name="Shape 6"/>
          <p:cNvSpPr/>
          <p:nvPr/>
        </p:nvSpPr>
        <p:spPr>
          <a:xfrm>
            <a:off x="5806440" y="1280160"/>
            <a:ext cx="2286000" cy="2286000"/>
          </a:xfrm>
          <a:prstGeom prst="ellipse">
            <a:avLst/>
          </a:prstGeom>
          <a:solidFill>
            <a:srgbClr val="EEF3E6"/>
          </a:solidFill>
          <a:ln w="12700">
            <a:solidFill>
              <a:srgbClr val="C4CFBE"/>
            </a:solidFill>
            <a:prstDash val="solid"/>
          </a:ln>
        </p:spPr>
      </p:sp>
      <p:sp>
        <p:nvSpPr>
          <p:cNvPr id="9" name="Shape 7"/>
          <p:cNvSpPr/>
          <p:nvPr/>
        </p:nvSpPr>
        <p:spPr>
          <a:xfrm>
            <a:off x="6126480" y="1856232"/>
            <a:ext cx="822960" cy="502920"/>
          </a:xfrm>
          <a:prstGeom prst="rect">
            <a:avLst/>
          </a:prstGeom>
          <a:solidFill>
            <a:srgbClr val="EEF3E6"/>
          </a:solidFill>
          <a:ln w="12700">
            <a:solidFill>
              <a:srgbClr val="C9D3C4"/>
            </a:solidFill>
            <a:prstDash val="solid"/>
          </a:ln>
        </p:spPr>
      </p:sp>
      <p:sp>
        <p:nvSpPr>
          <p:cNvPr id="10" name="Shape 8"/>
          <p:cNvSpPr/>
          <p:nvPr/>
        </p:nvSpPr>
        <p:spPr>
          <a:xfrm>
            <a:off x="6967728" y="1856232"/>
            <a:ext cx="731520" cy="502920"/>
          </a:xfrm>
          <a:prstGeom prst="rect">
            <a:avLst/>
          </a:prstGeom>
          <a:solidFill>
            <a:srgbClr val="EEF3E6"/>
          </a:solidFill>
          <a:ln w="12700">
            <a:solidFill>
              <a:srgbClr val="C9D3C4"/>
            </a:solidFill>
            <a:prstDash val="solid"/>
          </a:ln>
        </p:spPr>
      </p:sp>
      <p:sp>
        <p:nvSpPr>
          <p:cNvPr id="11" name="Shape 9"/>
          <p:cNvSpPr/>
          <p:nvPr/>
        </p:nvSpPr>
        <p:spPr>
          <a:xfrm>
            <a:off x="6080760" y="2450592"/>
            <a:ext cx="777240" cy="502920"/>
          </a:xfrm>
          <a:prstGeom prst="rect">
            <a:avLst/>
          </a:prstGeom>
          <a:solidFill>
            <a:srgbClr val="EEF3E6"/>
          </a:solidFill>
          <a:ln w="12700">
            <a:solidFill>
              <a:srgbClr val="C9D3C4"/>
            </a:solidFill>
            <a:prstDash val="solid"/>
          </a:ln>
        </p:spPr>
      </p:sp>
      <p:sp>
        <p:nvSpPr>
          <p:cNvPr id="12" name="Shape 10"/>
          <p:cNvSpPr/>
          <p:nvPr/>
        </p:nvSpPr>
        <p:spPr>
          <a:xfrm>
            <a:off x="6903720" y="2450592"/>
            <a:ext cx="822960" cy="502920"/>
          </a:xfrm>
          <a:prstGeom prst="rect">
            <a:avLst/>
          </a:prstGeom>
          <a:solidFill>
            <a:srgbClr val="EEF3E6"/>
          </a:solidFill>
          <a:ln w="12700">
            <a:solidFill>
              <a:srgbClr val="C9D3C4"/>
            </a:solidFill>
            <a:prstDash val="solid"/>
          </a:ln>
        </p:spPr>
      </p:sp>
      <p:sp>
        <p:nvSpPr>
          <p:cNvPr id="13" name="Text 11"/>
          <p:cNvSpPr txBox="1"/>
          <p:nvPr/>
        </p:nvSpPr>
        <p:spPr>
          <a:xfrm>
            <a:off x="4114800" y="2103120"/>
            <a:ext cx="914400" cy="640080"/>
          </a:xfrm>
          <a:prstGeom prst="rect">
            <a:avLst/>
          </a:prstGeom>
          <a:noFill/>
          <a:ln/>
        </p:spPr>
        <p:txBody>
          <a:bodyPr wrap="square" lIns="0" tIns="0" rIns="0" bIns="0" rtlCol="0" anchor="ctr"/>
          <a:lstStyle/>
          <a:p>
            <a:pPr marL="0" indent="0" algn="ctr">
              <a:buNone/>
            </a:pPr>
            <a:r>
              <a:rPr lang="en-US" sz="2400" dirty="0">
                <a:solidFill>
                  <a:srgbClr val="4F6069"/>
                </a:solidFill>
                <a:latin typeface="Arial" pitchFamily="34" charset="0"/>
                <a:ea typeface="Arial" pitchFamily="34" charset="-122"/>
                <a:cs typeface="Arial" pitchFamily="34" charset="-120"/>
              </a:rPr>
              <a:t>vs</a:t>
            </a:r>
            <a:endParaRPr lang="en-US" sz="2400" dirty="0"/>
          </a:p>
        </p:txBody>
      </p:sp>
      <p:sp>
        <p:nvSpPr>
          <p:cNvPr id="14" name="Text 12"/>
          <p:cNvSpPr txBox="1"/>
          <p:nvPr/>
        </p:nvSpPr>
        <p:spPr>
          <a:xfrm>
            <a:off x="822960" y="3657600"/>
            <a:ext cx="2743200" cy="320040"/>
          </a:xfrm>
          <a:prstGeom prst="rect">
            <a:avLst/>
          </a:prstGeom>
          <a:noFill/>
          <a:ln/>
        </p:spPr>
        <p:txBody>
          <a:bodyPr wrap="square" lIns="0" tIns="0" rIns="0" bIns="0" rtlCol="0" anchor="ctr"/>
          <a:lstStyle/>
          <a:p>
            <a:pPr marL="0" indent="0" algn="ctr">
              <a:buNone/>
            </a:pPr>
            <a:r>
              <a:rPr lang="en-US" sz="1800" b="1" dirty="0">
                <a:solidFill>
                  <a:srgbClr val="1F3A5F"/>
                </a:solidFill>
                <a:latin typeface="Arial" pitchFamily="34" charset="0"/>
                <a:ea typeface="Arial" pitchFamily="34" charset="-122"/>
                <a:cs typeface="Arial" pitchFamily="34" charset="-120"/>
              </a:rPr>
              <a:t>Diaphragm closed</a:t>
            </a:r>
            <a:endParaRPr lang="en-US" sz="1800" dirty="0"/>
          </a:p>
        </p:txBody>
      </p:sp>
      <p:sp>
        <p:nvSpPr>
          <p:cNvPr id="15" name="Text 13"/>
          <p:cNvSpPr txBox="1"/>
          <p:nvPr/>
        </p:nvSpPr>
        <p:spPr>
          <a:xfrm>
            <a:off x="822960" y="3977640"/>
            <a:ext cx="2743200" cy="274320"/>
          </a:xfrm>
          <a:prstGeom prst="rect">
            <a:avLst/>
          </a:prstGeom>
          <a:noFill/>
          <a:ln/>
        </p:spPr>
        <p:txBody>
          <a:bodyPr wrap="square" lIns="0" tIns="0" rIns="0" bIns="0" rtlCol="0" anchor="ctr"/>
          <a:lstStyle/>
          <a:p>
            <a:pPr marL="0" indent="0" algn="ctr">
              <a:buNone/>
            </a:pPr>
            <a:r>
              <a:rPr lang="en-US" sz="1400" dirty="0">
                <a:solidFill>
                  <a:srgbClr val="16242F"/>
                </a:solidFill>
                <a:latin typeface="Arial" pitchFamily="34" charset="0"/>
                <a:ea typeface="Arial" pitchFamily="34" charset="-122"/>
                <a:cs typeface="Arial" pitchFamily="34" charset="-120"/>
              </a:rPr>
              <a:t>darker image, higher contrast</a:t>
            </a:r>
            <a:endParaRPr lang="en-US" sz="1400" dirty="0"/>
          </a:p>
        </p:txBody>
      </p:sp>
      <p:sp>
        <p:nvSpPr>
          <p:cNvPr id="16" name="Text 14"/>
          <p:cNvSpPr txBox="1"/>
          <p:nvPr/>
        </p:nvSpPr>
        <p:spPr>
          <a:xfrm>
            <a:off x="5577840" y="3657600"/>
            <a:ext cx="2743200" cy="320040"/>
          </a:xfrm>
          <a:prstGeom prst="rect">
            <a:avLst/>
          </a:prstGeom>
          <a:noFill/>
          <a:ln/>
        </p:spPr>
        <p:txBody>
          <a:bodyPr wrap="square" lIns="0" tIns="0" rIns="0" bIns="0" rtlCol="0" anchor="ctr"/>
          <a:lstStyle/>
          <a:p>
            <a:pPr marL="0" indent="0" algn="ctr">
              <a:buNone/>
            </a:pPr>
            <a:r>
              <a:rPr lang="en-US" sz="1800" b="1" dirty="0">
                <a:solidFill>
                  <a:srgbClr val="1F3A5F"/>
                </a:solidFill>
                <a:latin typeface="Arial" pitchFamily="34" charset="0"/>
                <a:ea typeface="Arial" pitchFamily="34" charset="-122"/>
                <a:cs typeface="Arial" pitchFamily="34" charset="-120"/>
              </a:rPr>
              <a:t>Diaphragm open</a:t>
            </a:r>
            <a:endParaRPr lang="en-US" sz="1800" dirty="0"/>
          </a:p>
        </p:txBody>
      </p:sp>
      <p:sp>
        <p:nvSpPr>
          <p:cNvPr id="17" name="Text 15"/>
          <p:cNvSpPr txBox="1"/>
          <p:nvPr/>
        </p:nvSpPr>
        <p:spPr>
          <a:xfrm>
            <a:off x="5577840" y="3977640"/>
            <a:ext cx="2743200" cy="274320"/>
          </a:xfrm>
          <a:prstGeom prst="rect">
            <a:avLst/>
          </a:prstGeom>
          <a:noFill/>
          <a:ln/>
        </p:spPr>
        <p:txBody>
          <a:bodyPr wrap="square" lIns="0" tIns="0" rIns="0" bIns="0" rtlCol="0" anchor="ctr"/>
          <a:lstStyle/>
          <a:p>
            <a:pPr marL="0" indent="0" algn="ctr">
              <a:buNone/>
            </a:pPr>
            <a:r>
              <a:rPr lang="en-US" sz="1400" dirty="0">
                <a:solidFill>
                  <a:srgbClr val="16242F"/>
                </a:solidFill>
                <a:latin typeface="Arial" pitchFamily="34" charset="0"/>
                <a:ea typeface="Arial" pitchFamily="34" charset="-122"/>
                <a:cs typeface="Arial" pitchFamily="34" charset="-120"/>
              </a:rPr>
              <a:t>brighter image, lower contrast</a:t>
            </a:r>
            <a:endParaRPr lang="en-US" sz="1400" dirty="0"/>
          </a:p>
        </p:txBody>
      </p:sp>
      <p:sp>
        <p:nvSpPr>
          <p:cNvPr id="18" name="Text 16"/>
          <p:cNvSpPr txBox="1"/>
          <p:nvPr/>
        </p:nvSpPr>
        <p:spPr>
          <a:xfrm>
            <a:off x="457200" y="4434840"/>
            <a:ext cx="8229600" cy="274320"/>
          </a:xfrm>
          <a:prstGeom prst="rect">
            <a:avLst/>
          </a:prstGeom>
          <a:noFill/>
          <a:ln/>
        </p:spPr>
        <p:txBody>
          <a:bodyPr wrap="square" lIns="0" tIns="0" rIns="0" bIns="0" rtlCol="0" anchor="ctr"/>
          <a:lstStyle/>
          <a:p>
            <a:pPr marL="0" indent="0" algn="ctr">
              <a:buNone/>
            </a:pPr>
            <a:r>
              <a:rPr lang="en-US" sz="1300" dirty="0">
                <a:solidFill>
                  <a:srgbClr val="4F6069"/>
                </a:solidFill>
                <a:latin typeface="Arial" pitchFamily="34" charset="0"/>
                <a:ea typeface="Arial" pitchFamily="34" charset="-122"/>
                <a:cs typeface="Arial" pitchFamily="34" charset="-120"/>
              </a:rPr>
              <a:t>Lamp brightness lights the whole image. Use it with the diaphragm to get a clear view.</a:t>
            </a:r>
            <a:endParaRPr lang="en-US" sz="13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Your task</a:t>
            </a:r>
            <a:endParaRPr lang="en-US" sz="3600" dirty="0"/>
          </a:p>
        </p:txBody>
      </p:sp>
      <p:sp>
        <p:nvSpPr>
          <p:cNvPr id="3" name="Text 1"/>
          <p:cNvSpPr txBox="1"/>
          <p:nvPr/>
        </p:nvSpPr>
        <p:spPr>
          <a:xfrm>
            <a:off x="457200" y="1005840"/>
            <a:ext cx="8229600" cy="320040"/>
          </a:xfrm>
          <a:prstGeom prst="rect">
            <a:avLst/>
          </a:prstGeom>
          <a:noFill/>
          <a:ln/>
        </p:spPr>
        <p:txBody>
          <a:bodyPr wrap="square" lIns="0" tIns="0" rIns="0" bIns="0" rtlCol="0" anchor="ctr"/>
          <a:lstStyle/>
          <a:p>
            <a:pPr marL="0" indent="0">
              <a:buNone/>
            </a:pPr>
            <a:r>
              <a:rPr lang="en-US" sz="1600" dirty="0">
                <a:solidFill>
                  <a:srgbClr val="4F6069"/>
                </a:solidFill>
                <a:latin typeface="Arial" pitchFamily="34" charset="0"/>
                <a:ea typeface="Arial" pitchFamily="34" charset="-122"/>
                <a:cs typeface="Arial" pitchFamily="34" charset="-120"/>
              </a:rPr>
              <a:t>Open the virtual microscope and use the slide named in each part.</a:t>
            </a:r>
            <a:endParaRPr lang="en-US" sz="1600" dirty="0"/>
          </a:p>
        </p:txBody>
      </p:sp>
      <p:sp>
        <p:nvSpPr>
          <p:cNvPr id="4" name="Text 2"/>
          <p:cNvSpPr/>
          <p:nvPr/>
        </p:nvSpPr>
        <p:spPr>
          <a:xfrm>
            <a:off x="457200" y="1508760"/>
            <a:ext cx="420624" cy="420624"/>
          </a:xfrm>
          <a:prstGeom prst="ellipse">
            <a:avLst/>
          </a:prstGeom>
          <a:solidFill>
            <a:srgbClr val="1F3A5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A</a:t>
            </a:r>
            <a:endParaRPr lang="en-US" sz="1600" dirty="0"/>
          </a:p>
        </p:txBody>
      </p:sp>
      <p:sp>
        <p:nvSpPr>
          <p:cNvPr id="5" name="Text 3"/>
          <p:cNvSpPr txBox="1"/>
          <p:nvPr/>
        </p:nvSpPr>
        <p:spPr>
          <a:xfrm>
            <a:off x="1051560" y="1490472"/>
            <a:ext cx="3291840" cy="457200"/>
          </a:xfrm>
          <a:prstGeom prst="rect">
            <a:avLst/>
          </a:prstGeom>
          <a:noFill/>
          <a:ln/>
        </p:spPr>
        <p:txBody>
          <a:bodyPr wrap="square" lIns="0" tIns="0" rIns="0" bIns="0" rtlCol="0" anchor="ctr"/>
          <a:lstStyle/>
          <a:p>
            <a:pPr marL="0" indent="0">
              <a:buNone/>
            </a:pPr>
            <a:r>
              <a:rPr lang="en-US" sz="1700" b="1" dirty="0">
                <a:solidFill>
                  <a:srgbClr val="1F3A5F"/>
                </a:solidFill>
                <a:latin typeface="Arial" pitchFamily="34" charset="0"/>
                <a:ea typeface="Arial" pitchFamily="34" charset="-122"/>
                <a:cs typeface="Arial" pitchFamily="34" charset="-120"/>
              </a:rPr>
              <a:t>Using the microscope</a:t>
            </a:r>
            <a:endParaRPr lang="en-US" sz="1700" dirty="0"/>
          </a:p>
        </p:txBody>
      </p:sp>
      <p:sp>
        <p:nvSpPr>
          <p:cNvPr id="6" name="Text 4"/>
          <p:cNvSpPr txBox="1"/>
          <p:nvPr/>
        </p:nvSpPr>
        <p:spPr>
          <a:xfrm>
            <a:off x="4206240" y="1490472"/>
            <a:ext cx="3108960" cy="457200"/>
          </a:xfrm>
          <a:prstGeom prst="rect">
            <a:avLst/>
          </a:prstGeom>
          <a:noFill/>
          <a:ln/>
        </p:spPr>
        <p:txBody>
          <a:bodyPr wrap="square" lIns="0" tIns="0" rIns="0" bIns="0" rtlCol="0" anchor="ctr"/>
          <a:lstStyle/>
          <a:p>
            <a:pPr marL="0" indent="0">
              <a:buNone/>
            </a:pPr>
            <a:r>
              <a:rPr lang="en-US" sz="1400" dirty="0">
                <a:solidFill>
                  <a:srgbClr val="16242F"/>
                </a:solidFill>
                <a:latin typeface="Arial" pitchFamily="34" charset="0"/>
                <a:ea typeface="Arial" pitchFamily="34" charset="-122"/>
                <a:cs typeface="Arial" pitchFamily="34" charset="-120"/>
              </a:rPr>
              <a:t>Magnification, focusing steps and light</a:t>
            </a:r>
            <a:endParaRPr lang="en-US" sz="1400" dirty="0"/>
          </a:p>
        </p:txBody>
      </p:sp>
      <p:sp>
        <p:nvSpPr>
          <p:cNvPr id="7" name="Text 5"/>
          <p:cNvSpPr/>
          <p:nvPr/>
        </p:nvSpPr>
        <p:spPr>
          <a:xfrm>
            <a:off x="7498080" y="1536192"/>
            <a:ext cx="1188720" cy="365760"/>
          </a:xfrm>
          <a:prstGeom prst="roundRect">
            <a:avLst>
              <a:gd name="adj" fmla="val 20000"/>
            </a:avLst>
          </a:prstGeom>
          <a:solidFill>
            <a:srgbClr val="E8EEF5"/>
          </a:solidFill>
          <a:ln/>
        </p:spPr>
        <p:txBody>
          <a:bodyPr wrap="square" lIns="0" tIns="0" rIns="0" bIns="0" rtlCol="0" anchor="ctr"/>
          <a:lstStyle/>
          <a:p>
            <a:pPr marL="0" indent="0" algn="ctr">
              <a:buNone/>
            </a:pPr>
            <a:r>
              <a:rPr lang="en-US" sz="1300" b="1" dirty="0">
                <a:solidFill>
                  <a:srgbClr val="1F3A5F"/>
                </a:solidFill>
                <a:latin typeface="Arial" pitchFamily="34" charset="0"/>
                <a:ea typeface="Arial" pitchFamily="34" charset="-122"/>
                <a:cs typeface="Arial" pitchFamily="34" charset="-120"/>
              </a:rPr>
              <a:t>5 min</a:t>
            </a:r>
            <a:endParaRPr lang="en-US" sz="1300" dirty="0"/>
          </a:p>
        </p:txBody>
      </p:sp>
      <p:sp>
        <p:nvSpPr>
          <p:cNvPr id="8" name="Text 6"/>
          <p:cNvSpPr/>
          <p:nvPr/>
        </p:nvSpPr>
        <p:spPr>
          <a:xfrm>
            <a:off x="457200" y="2057400"/>
            <a:ext cx="420624" cy="420624"/>
          </a:xfrm>
          <a:prstGeom prst="ellipse">
            <a:avLst/>
          </a:prstGeom>
          <a:solidFill>
            <a:srgbClr val="1F3A5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B</a:t>
            </a:r>
            <a:endParaRPr lang="en-US" sz="1600" dirty="0"/>
          </a:p>
        </p:txBody>
      </p:sp>
      <p:sp>
        <p:nvSpPr>
          <p:cNvPr id="9" name="Text 7"/>
          <p:cNvSpPr txBox="1"/>
          <p:nvPr/>
        </p:nvSpPr>
        <p:spPr>
          <a:xfrm>
            <a:off x="1051560" y="2039112"/>
            <a:ext cx="3291840" cy="457200"/>
          </a:xfrm>
          <a:prstGeom prst="rect">
            <a:avLst/>
          </a:prstGeom>
          <a:noFill/>
          <a:ln/>
        </p:spPr>
        <p:txBody>
          <a:bodyPr wrap="square" lIns="0" tIns="0" rIns="0" bIns="0" rtlCol="0" anchor="ctr"/>
          <a:lstStyle/>
          <a:p>
            <a:pPr marL="0" indent="0">
              <a:buNone/>
            </a:pPr>
            <a:r>
              <a:rPr lang="en-US" sz="1700" b="1" dirty="0">
                <a:solidFill>
                  <a:srgbClr val="1F3A5F"/>
                </a:solidFill>
                <a:latin typeface="Arial" pitchFamily="34" charset="0"/>
                <a:ea typeface="Arial" pitchFamily="34" charset="-122"/>
                <a:cs typeface="Arial" pitchFamily="34" charset="-120"/>
              </a:rPr>
              <a:t>Leaf cells</a:t>
            </a:r>
            <a:endParaRPr lang="en-US" sz="1700" dirty="0"/>
          </a:p>
        </p:txBody>
      </p:sp>
      <p:sp>
        <p:nvSpPr>
          <p:cNvPr id="10" name="Text 8"/>
          <p:cNvSpPr txBox="1"/>
          <p:nvPr/>
        </p:nvSpPr>
        <p:spPr>
          <a:xfrm>
            <a:off x="4206240" y="2039112"/>
            <a:ext cx="3108960" cy="457200"/>
          </a:xfrm>
          <a:prstGeom prst="rect">
            <a:avLst/>
          </a:prstGeom>
          <a:noFill/>
          <a:ln/>
        </p:spPr>
        <p:txBody>
          <a:bodyPr wrap="square" lIns="0" tIns="0" rIns="0" bIns="0" rtlCol="0" anchor="ctr"/>
          <a:lstStyle/>
          <a:p>
            <a:pPr marL="0" indent="0">
              <a:buNone/>
            </a:pPr>
            <a:r>
              <a:rPr lang="en-US" sz="1400" dirty="0">
                <a:solidFill>
                  <a:srgbClr val="16242F"/>
                </a:solidFill>
                <a:latin typeface="Arial" pitchFamily="34" charset="0"/>
                <a:ea typeface="Arial" pitchFamily="34" charset="-122"/>
                <a:cs typeface="Arial" pitchFamily="34" charset="-120"/>
              </a:rPr>
              <a:t>Observe, draw, measure and calculate</a:t>
            </a:r>
            <a:endParaRPr lang="en-US" sz="1400" dirty="0"/>
          </a:p>
        </p:txBody>
      </p:sp>
      <p:sp>
        <p:nvSpPr>
          <p:cNvPr id="11" name="Text 9"/>
          <p:cNvSpPr/>
          <p:nvPr/>
        </p:nvSpPr>
        <p:spPr>
          <a:xfrm>
            <a:off x="7498080" y="2084832"/>
            <a:ext cx="1188720" cy="365760"/>
          </a:xfrm>
          <a:prstGeom prst="roundRect">
            <a:avLst>
              <a:gd name="adj" fmla="val 20000"/>
            </a:avLst>
          </a:prstGeom>
          <a:solidFill>
            <a:srgbClr val="E8EEF5"/>
          </a:solidFill>
          <a:ln/>
        </p:spPr>
        <p:txBody>
          <a:bodyPr wrap="square" lIns="0" tIns="0" rIns="0" bIns="0" rtlCol="0" anchor="ctr"/>
          <a:lstStyle/>
          <a:p>
            <a:pPr marL="0" indent="0" algn="ctr">
              <a:buNone/>
            </a:pPr>
            <a:r>
              <a:rPr lang="en-US" sz="1300" b="1" dirty="0">
                <a:solidFill>
                  <a:srgbClr val="1F3A5F"/>
                </a:solidFill>
                <a:latin typeface="Arial" pitchFamily="34" charset="0"/>
                <a:ea typeface="Arial" pitchFamily="34" charset="-122"/>
                <a:cs typeface="Arial" pitchFamily="34" charset="-120"/>
              </a:rPr>
              <a:t>10 min</a:t>
            </a:r>
            <a:endParaRPr lang="en-US" sz="1300" dirty="0"/>
          </a:p>
        </p:txBody>
      </p:sp>
      <p:sp>
        <p:nvSpPr>
          <p:cNvPr id="12" name="Text 10"/>
          <p:cNvSpPr/>
          <p:nvPr/>
        </p:nvSpPr>
        <p:spPr>
          <a:xfrm>
            <a:off x="457200" y="2606040"/>
            <a:ext cx="420624" cy="420624"/>
          </a:xfrm>
          <a:prstGeom prst="ellipse">
            <a:avLst/>
          </a:prstGeom>
          <a:solidFill>
            <a:srgbClr val="1F3A5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C</a:t>
            </a:r>
            <a:endParaRPr lang="en-US" sz="1600" dirty="0"/>
          </a:p>
        </p:txBody>
      </p:sp>
      <p:sp>
        <p:nvSpPr>
          <p:cNvPr id="13" name="Text 11"/>
          <p:cNvSpPr txBox="1"/>
          <p:nvPr/>
        </p:nvSpPr>
        <p:spPr>
          <a:xfrm>
            <a:off x="1051560" y="2587752"/>
            <a:ext cx="3291840" cy="457200"/>
          </a:xfrm>
          <a:prstGeom prst="rect">
            <a:avLst/>
          </a:prstGeom>
          <a:noFill/>
          <a:ln/>
        </p:spPr>
        <p:txBody>
          <a:bodyPr wrap="square" lIns="0" tIns="0" rIns="0" bIns="0" rtlCol="0" anchor="ctr"/>
          <a:lstStyle/>
          <a:p>
            <a:pPr marL="0" indent="0">
              <a:buNone/>
            </a:pPr>
            <a:r>
              <a:rPr lang="en-US" sz="1700" b="1" dirty="0">
                <a:solidFill>
                  <a:srgbClr val="1F3A5F"/>
                </a:solidFill>
                <a:latin typeface="Arial" pitchFamily="34" charset="0"/>
                <a:ea typeface="Arial" pitchFamily="34" charset="-122"/>
                <a:cs typeface="Arial" pitchFamily="34" charset="-120"/>
              </a:rPr>
              <a:t>Cheek cells</a:t>
            </a:r>
            <a:endParaRPr lang="en-US" sz="1700" dirty="0"/>
          </a:p>
        </p:txBody>
      </p:sp>
      <p:sp>
        <p:nvSpPr>
          <p:cNvPr id="14" name="Text 12"/>
          <p:cNvSpPr txBox="1"/>
          <p:nvPr/>
        </p:nvSpPr>
        <p:spPr>
          <a:xfrm>
            <a:off x="4206240" y="2587752"/>
            <a:ext cx="3108960" cy="457200"/>
          </a:xfrm>
          <a:prstGeom prst="rect">
            <a:avLst/>
          </a:prstGeom>
          <a:noFill/>
          <a:ln/>
        </p:spPr>
        <p:txBody>
          <a:bodyPr wrap="square" lIns="0" tIns="0" rIns="0" bIns="0" rtlCol="0" anchor="ctr"/>
          <a:lstStyle/>
          <a:p>
            <a:pPr marL="0" indent="0">
              <a:buNone/>
            </a:pPr>
            <a:r>
              <a:rPr lang="en-US" sz="1400" dirty="0">
                <a:solidFill>
                  <a:srgbClr val="16242F"/>
                </a:solidFill>
                <a:latin typeface="Arial" pitchFamily="34" charset="0"/>
                <a:ea typeface="Arial" pitchFamily="34" charset="-122"/>
                <a:cs typeface="Arial" pitchFamily="34" charset="-120"/>
              </a:rPr>
              <a:t>Observe, stain, draw and measure</a:t>
            </a:r>
            <a:endParaRPr lang="en-US" sz="1400" dirty="0"/>
          </a:p>
        </p:txBody>
      </p:sp>
      <p:sp>
        <p:nvSpPr>
          <p:cNvPr id="15" name="Text 13"/>
          <p:cNvSpPr/>
          <p:nvPr/>
        </p:nvSpPr>
        <p:spPr>
          <a:xfrm>
            <a:off x="7498080" y="2633472"/>
            <a:ext cx="1188720" cy="365760"/>
          </a:xfrm>
          <a:prstGeom prst="roundRect">
            <a:avLst>
              <a:gd name="adj" fmla="val 20000"/>
            </a:avLst>
          </a:prstGeom>
          <a:solidFill>
            <a:srgbClr val="E8EEF5"/>
          </a:solidFill>
          <a:ln/>
        </p:spPr>
        <p:txBody>
          <a:bodyPr wrap="square" lIns="0" tIns="0" rIns="0" bIns="0" rtlCol="0" anchor="ctr"/>
          <a:lstStyle/>
          <a:p>
            <a:pPr marL="0" indent="0" algn="ctr">
              <a:buNone/>
            </a:pPr>
            <a:r>
              <a:rPr lang="en-US" sz="1300" b="1" dirty="0">
                <a:solidFill>
                  <a:srgbClr val="1F3A5F"/>
                </a:solidFill>
                <a:latin typeface="Arial" pitchFamily="34" charset="0"/>
                <a:ea typeface="Arial" pitchFamily="34" charset="-122"/>
                <a:cs typeface="Arial" pitchFamily="34" charset="-120"/>
              </a:rPr>
              <a:t>8 min</a:t>
            </a:r>
            <a:endParaRPr lang="en-US" sz="1300" dirty="0"/>
          </a:p>
        </p:txBody>
      </p:sp>
      <p:sp>
        <p:nvSpPr>
          <p:cNvPr id="16" name="Text 14"/>
          <p:cNvSpPr/>
          <p:nvPr/>
        </p:nvSpPr>
        <p:spPr>
          <a:xfrm>
            <a:off x="457200" y="3154680"/>
            <a:ext cx="420624" cy="420624"/>
          </a:xfrm>
          <a:prstGeom prst="ellipse">
            <a:avLst/>
          </a:prstGeom>
          <a:solidFill>
            <a:srgbClr val="1F3A5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D</a:t>
            </a:r>
            <a:endParaRPr lang="en-US" sz="1600" dirty="0"/>
          </a:p>
        </p:txBody>
      </p:sp>
      <p:sp>
        <p:nvSpPr>
          <p:cNvPr id="17" name="Text 15"/>
          <p:cNvSpPr txBox="1"/>
          <p:nvPr/>
        </p:nvSpPr>
        <p:spPr>
          <a:xfrm>
            <a:off x="1051560" y="3136392"/>
            <a:ext cx="3291840" cy="457200"/>
          </a:xfrm>
          <a:prstGeom prst="rect">
            <a:avLst/>
          </a:prstGeom>
          <a:noFill/>
          <a:ln/>
        </p:spPr>
        <p:txBody>
          <a:bodyPr wrap="square" lIns="0" tIns="0" rIns="0" bIns="0" rtlCol="0" anchor="ctr"/>
          <a:lstStyle/>
          <a:p>
            <a:pPr marL="0" indent="0">
              <a:buNone/>
            </a:pPr>
            <a:r>
              <a:rPr lang="en-US" sz="1700" b="1" dirty="0">
                <a:solidFill>
                  <a:srgbClr val="1F3A5F"/>
                </a:solidFill>
                <a:latin typeface="Arial" pitchFamily="34" charset="0"/>
                <a:ea typeface="Arial" pitchFamily="34" charset="-122"/>
                <a:cs typeface="Arial" pitchFamily="34" charset="-120"/>
              </a:rPr>
              <a:t>Comparing cells</a:t>
            </a:r>
            <a:endParaRPr lang="en-US" sz="1700" dirty="0"/>
          </a:p>
        </p:txBody>
      </p:sp>
      <p:sp>
        <p:nvSpPr>
          <p:cNvPr id="18" name="Text 16"/>
          <p:cNvSpPr txBox="1"/>
          <p:nvPr/>
        </p:nvSpPr>
        <p:spPr>
          <a:xfrm>
            <a:off x="4206240" y="3136392"/>
            <a:ext cx="3108960" cy="457200"/>
          </a:xfrm>
          <a:prstGeom prst="rect">
            <a:avLst/>
          </a:prstGeom>
          <a:noFill/>
          <a:ln/>
        </p:spPr>
        <p:txBody>
          <a:bodyPr wrap="square" lIns="0" tIns="0" rIns="0" bIns="0" rtlCol="0" anchor="ctr"/>
          <a:lstStyle/>
          <a:p>
            <a:pPr marL="0" indent="0">
              <a:buNone/>
            </a:pPr>
            <a:r>
              <a:rPr lang="en-US" sz="1400" dirty="0">
                <a:solidFill>
                  <a:srgbClr val="16242F"/>
                </a:solidFill>
                <a:latin typeface="Arial" pitchFamily="34" charset="0"/>
                <a:ea typeface="Arial" pitchFamily="34" charset="-122"/>
                <a:cs typeface="Arial" pitchFamily="34" charset="-120"/>
              </a:rPr>
              <a:t>Table and explanations</a:t>
            </a:r>
            <a:endParaRPr lang="en-US" sz="1400" dirty="0"/>
          </a:p>
        </p:txBody>
      </p:sp>
      <p:sp>
        <p:nvSpPr>
          <p:cNvPr id="19" name="Text 17"/>
          <p:cNvSpPr/>
          <p:nvPr/>
        </p:nvSpPr>
        <p:spPr>
          <a:xfrm>
            <a:off x="7498080" y="3182112"/>
            <a:ext cx="1188720" cy="365760"/>
          </a:xfrm>
          <a:prstGeom prst="roundRect">
            <a:avLst>
              <a:gd name="adj" fmla="val 20000"/>
            </a:avLst>
          </a:prstGeom>
          <a:solidFill>
            <a:srgbClr val="E8EEF5"/>
          </a:solidFill>
          <a:ln/>
        </p:spPr>
        <p:txBody>
          <a:bodyPr wrap="square" lIns="0" tIns="0" rIns="0" bIns="0" rtlCol="0" anchor="ctr"/>
          <a:lstStyle/>
          <a:p>
            <a:pPr marL="0" indent="0" algn="ctr">
              <a:buNone/>
            </a:pPr>
            <a:r>
              <a:rPr lang="en-US" sz="1300" b="1" dirty="0">
                <a:solidFill>
                  <a:srgbClr val="1F3A5F"/>
                </a:solidFill>
                <a:latin typeface="Arial" pitchFamily="34" charset="0"/>
                <a:ea typeface="Arial" pitchFamily="34" charset="-122"/>
                <a:cs typeface="Arial" pitchFamily="34" charset="-120"/>
              </a:rPr>
              <a:t>4 min</a:t>
            </a:r>
            <a:endParaRPr lang="en-US" sz="1300" dirty="0"/>
          </a:p>
        </p:txBody>
      </p:sp>
      <p:sp>
        <p:nvSpPr>
          <p:cNvPr id="20" name="Text 18"/>
          <p:cNvSpPr/>
          <p:nvPr/>
        </p:nvSpPr>
        <p:spPr>
          <a:xfrm>
            <a:off x="457200" y="3703320"/>
            <a:ext cx="420624" cy="420624"/>
          </a:xfrm>
          <a:prstGeom prst="ellipse">
            <a:avLst/>
          </a:prstGeom>
          <a:solidFill>
            <a:srgbClr val="1F3A5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E</a:t>
            </a:r>
            <a:endParaRPr lang="en-US" sz="1600" dirty="0"/>
          </a:p>
        </p:txBody>
      </p:sp>
      <p:sp>
        <p:nvSpPr>
          <p:cNvPr id="21" name="Text 19"/>
          <p:cNvSpPr txBox="1"/>
          <p:nvPr/>
        </p:nvSpPr>
        <p:spPr>
          <a:xfrm>
            <a:off x="1051560" y="3685032"/>
            <a:ext cx="3291840" cy="457200"/>
          </a:xfrm>
          <a:prstGeom prst="rect">
            <a:avLst/>
          </a:prstGeom>
          <a:noFill/>
          <a:ln/>
        </p:spPr>
        <p:txBody>
          <a:bodyPr wrap="square" lIns="0" tIns="0" rIns="0" bIns="0" rtlCol="0" anchor="ctr"/>
          <a:lstStyle/>
          <a:p>
            <a:pPr marL="0" indent="0">
              <a:buNone/>
            </a:pPr>
            <a:r>
              <a:rPr lang="en-US" sz="1700" b="1" dirty="0">
                <a:solidFill>
                  <a:srgbClr val="1F3A5F"/>
                </a:solidFill>
                <a:latin typeface="Arial" pitchFamily="34" charset="0"/>
                <a:ea typeface="Arial" pitchFamily="34" charset="-122"/>
                <a:cs typeface="Arial" pitchFamily="34" charset="-120"/>
              </a:rPr>
              <a:t>Exam-style questions</a:t>
            </a:r>
            <a:endParaRPr lang="en-US" sz="1700" dirty="0"/>
          </a:p>
        </p:txBody>
      </p:sp>
      <p:sp>
        <p:nvSpPr>
          <p:cNvPr id="22" name="Text 20"/>
          <p:cNvSpPr txBox="1"/>
          <p:nvPr/>
        </p:nvSpPr>
        <p:spPr>
          <a:xfrm>
            <a:off x="4206240" y="3685032"/>
            <a:ext cx="3108960" cy="457200"/>
          </a:xfrm>
          <a:prstGeom prst="rect">
            <a:avLst/>
          </a:prstGeom>
          <a:noFill/>
          <a:ln/>
        </p:spPr>
        <p:txBody>
          <a:bodyPr wrap="square" lIns="0" tIns="0" rIns="0" bIns="0" rtlCol="0" anchor="ctr"/>
          <a:lstStyle/>
          <a:p>
            <a:pPr marL="0" indent="0">
              <a:buNone/>
            </a:pPr>
            <a:r>
              <a:rPr lang="en-US" sz="1400" dirty="0">
                <a:solidFill>
                  <a:srgbClr val="16242F"/>
                </a:solidFill>
                <a:latin typeface="Arial" pitchFamily="34" charset="0"/>
                <a:ea typeface="Arial" pitchFamily="34" charset="-122"/>
                <a:cs typeface="Arial" pitchFamily="34" charset="-120"/>
              </a:rPr>
              <a:t>Homework or extension</a:t>
            </a:r>
            <a:endParaRPr lang="en-US" sz="1400" dirty="0"/>
          </a:p>
        </p:txBody>
      </p:sp>
      <p:sp>
        <p:nvSpPr>
          <p:cNvPr id="23" name="Text 21"/>
          <p:cNvSpPr/>
          <p:nvPr/>
        </p:nvSpPr>
        <p:spPr>
          <a:xfrm>
            <a:off x="7498080" y="3730752"/>
            <a:ext cx="1188720" cy="365760"/>
          </a:xfrm>
          <a:prstGeom prst="roundRect">
            <a:avLst>
              <a:gd name="adj" fmla="val 20000"/>
            </a:avLst>
          </a:prstGeom>
          <a:solidFill>
            <a:srgbClr val="E8EEF5"/>
          </a:solidFill>
          <a:ln/>
        </p:spPr>
        <p:txBody>
          <a:bodyPr wrap="square" lIns="0" tIns="0" rIns="0" bIns="0" rtlCol="0" anchor="ctr"/>
          <a:lstStyle/>
          <a:p>
            <a:pPr marL="0" indent="0" algn="ctr">
              <a:buNone/>
            </a:pPr>
            <a:r>
              <a:rPr lang="en-US" sz="1300" b="1" dirty="0">
                <a:solidFill>
                  <a:srgbClr val="1F3A5F"/>
                </a:solidFill>
                <a:latin typeface="Arial" pitchFamily="34" charset="0"/>
                <a:ea typeface="Arial" pitchFamily="34" charset="-122"/>
                <a:cs typeface="Arial" pitchFamily="34" charset="-120"/>
              </a:rPr>
              <a:t>Homework</a:t>
            </a:r>
            <a:endParaRPr lang="en-US" sz="1300" dirty="0"/>
          </a:p>
        </p:txBody>
      </p:sp>
      <p:sp>
        <p:nvSpPr>
          <p:cNvPr id="24" name="Shape 22"/>
          <p:cNvSpPr/>
          <p:nvPr/>
        </p:nvSpPr>
        <p:spPr>
          <a:xfrm>
            <a:off x="457200" y="4297680"/>
            <a:ext cx="8229600" cy="457200"/>
          </a:xfrm>
          <a:prstGeom prst="roundRect">
            <a:avLst>
              <a:gd name="adj" fmla="val 16000"/>
            </a:avLst>
          </a:prstGeom>
          <a:solidFill>
            <a:srgbClr val="E8EEF5"/>
          </a:solidFill>
          <a:ln w="12700">
            <a:solidFill>
              <a:srgbClr val="E8EEF5"/>
            </a:solidFill>
            <a:prstDash val="solid"/>
          </a:ln>
        </p:spPr>
      </p:sp>
      <p:pic>
        <p:nvPicPr>
          <p:cNvPr id="25" name="Image 0" descr="preencoded.png"/>
          <p:cNvPicPr>
            <a:picLocks noChangeAspect="1"/>
          </p:cNvPicPr>
          <p:nvPr/>
        </p:nvPicPr>
        <p:blipFill>
          <a:blip r:embed="rId3"/>
          <a:stretch>
            <a:fillRect/>
          </a:stretch>
        </p:blipFill>
        <p:spPr>
          <a:xfrm>
            <a:off x="640080" y="4407408"/>
            <a:ext cx="237744" cy="237744"/>
          </a:xfrm>
          <a:prstGeom prst="rect">
            <a:avLst/>
          </a:prstGeom>
        </p:spPr>
      </p:pic>
      <p:sp>
        <p:nvSpPr>
          <p:cNvPr id="26" name="Text 23"/>
          <p:cNvSpPr txBox="1"/>
          <p:nvPr/>
        </p:nvSpPr>
        <p:spPr>
          <a:xfrm>
            <a:off x="1051560" y="4297680"/>
            <a:ext cx="7498080" cy="457200"/>
          </a:xfrm>
          <a:prstGeom prst="rect">
            <a:avLst/>
          </a:prstGeom>
          <a:noFill/>
          <a:ln/>
        </p:spPr>
        <p:txBody>
          <a:bodyPr wrap="square" lIns="0" tIns="0" rIns="0" bIns="0" rtlCol="0" anchor="ctr"/>
          <a:lstStyle/>
          <a:p>
            <a:pPr marL="0" indent="0">
              <a:buNone/>
            </a:pPr>
            <a:r>
              <a:rPr lang="en-US" sz="1400" dirty="0">
                <a:solidFill>
                  <a:srgbClr val="16242F"/>
                </a:solidFill>
                <a:latin typeface="Arial" pitchFamily="34" charset="0"/>
                <a:ea typeface="Arial" pitchFamily="34" charset="-122"/>
                <a:cs typeface="Arial" pitchFamily="34" charset="-120"/>
              </a:rPr>
              <a:t>The scale bar is an estimate, so your measurements may differ from your classmates'.</a:t>
            </a:r>
            <a:endParaRPr lang="en-US" sz="1400" dirty="0"/>
          </a:p>
        </p:txBody>
      </p:sp>
      <p:sp>
        <p:nvSpPr>
          <p:cNvPr id="27"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Leaf cells: what to look for</a:t>
            </a:r>
            <a:endParaRPr lang="en-US" sz="3600" dirty="0"/>
          </a:p>
        </p:txBody>
      </p:sp>
      <p:sp>
        <p:nvSpPr>
          <p:cNvPr id="3" name="Shape 1"/>
          <p:cNvSpPr/>
          <p:nvPr/>
        </p:nvSpPr>
        <p:spPr>
          <a:xfrm>
            <a:off x="457200" y="1463040"/>
            <a:ext cx="2926080" cy="2103120"/>
          </a:xfrm>
          <a:prstGeom prst="rect">
            <a:avLst/>
          </a:prstGeom>
          <a:solidFill>
            <a:srgbClr val="F3F8EE"/>
          </a:solidFill>
          <a:ln w="63500">
            <a:solidFill>
              <a:srgbClr val="3D5A40"/>
            </a:solidFill>
            <a:prstDash val="solid"/>
          </a:ln>
        </p:spPr>
      </p:sp>
      <p:sp>
        <p:nvSpPr>
          <p:cNvPr id="4" name="Shape 2"/>
          <p:cNvSpPr/>
          <p:nvPr/>
        </p:nvSpPr>
        <p:spPr>
          <a:xfrm>
            <a:off x="868680" y="1920240"/>
            <a:ext cx="2103120" cy="1188720"/>
          </a:xfrm>
          <a:prstGeom prst="ellipse">
            <a:avLst/>
          </a:prstGeom>
          <a:solidFill>
            <a:srgbClr val="D3E4EC"/>
          </a:solidFill>
          <a:ln w="12700">
            <a:solidFill>
              <a:srgbClr val="D3E4EC"/>
            </a:solidFill>
            <a:prstDash val="solid"/>
          </a:ln>
        </p:spPr>
      </p:sp>
      <p:sp>
        <p:nvSpPr>
          <p:cNvPr id="5" name="Shape 3"/>
          <p:cNvSpPr/>
          <p:nvPr/>
        </p:nvSpPr>
        <p:spPr>
          <a:xfrm>
            <a:off x="640080" y="1627632"/>
            <a:ext cx="274320" cy="173736"/>
          </a:xfrm>
          <a:prstGeom prst="ellipse">
            <a:avLst/>
          </a:prstGeom>
          <a:solidFill>
            <a:srgbClr val="4E9A3F"/>
          </a:solidFill>
          <a:ln w="12700">
            <a:solidFill>
              <a:srgbClr val="2F6B27"/>
            </a:solidFill>
            <a:prstDash val="solid"/>
          </a:ln>
        </p:spPr>
      </p:sp>
      <p:sp>
        <p:nvSpPr>
          <p:cNvPr id="6" name="Shape 4"/>
          <p:cNvSpPr/>
          <p:nvPr/>
        </p:nvSpPr>
        <p:spPr>
          <a:xfrm>
            <a:off x="1097280" y="1609344"/>
            <a:ext cx="274320" cy="173736"/>
          </a:xfrm>
          <a:prstGeom prst="ellipse">
            <a:avLst/>
          </a:prstGeom>
          <a:solidFill>
            <a:srgbClr val="4E9A3F"/>
          </a:solidFill>
          <a:ln w="12700">
            <a:solidFill>
              <a:srgbClr val="2F6B27"/>
            </a:solidFill>
            <a:prstDash val="solid"/>
          </a:ln>
        </p:spPr>
      </p:sp>
      <p:sp>
        <p:nvSpPr>
          <p:cNvPr id="7" name="Shape 5"/>
          <p:cNvSpPr/>
          <p:nvPr/>
        </p:nvSpPr>
        <p:spPr>
          <a:xfrm>
            <a:off x="1600200" y="1627632"/>
            <a:ext cx="274320" cy="173736"/>
          </a:xfrm>
          <a:prstGeom prst="ellipse">
            <a:avLst/>
          </a:prstGeom>
          <a:solidFill>
            <a:srgbClr val="4E9A3F"/>
          </a:solidFill>
          <a:ln w="12700">
            <a:solidFill>
              <a:srgbClr val="2F6B27"/>
            </a:solidFill>
            <a:prstDash val="solid"/>
          </a:ln>
        </p:spPr>
      </p:sp>
      <p:sp>
        <p:nvSpPr>
          <p:cNvPr id="8" name="Shape 6"/>
          <p:cNvSpPr/>
          <p:nvPr/>
        </p:nvSpPr>
        <p:spPr>
          <a:xfrm>
            <a:off x="2103120" y="1609344"/>
            <a:ext cx="274320" cy="173736"/>
          </a:xfrm>
          <a:prstGeom prst="ellipse">
            <a:avLst/>
          </a:prstGeom>
          <a:solidFill>
            <a:srgbClr val="4E9A3F"/>
          </a:solidFill>
          <a:ln w="12700">
            <a:solidFill>
              <a:srgbClr val="2F6B27"/>
            </a:solidFill>
            <a:prstDash val="solid"/>
          </a:ln>
        </p:spPr>
      </p:sp>
      <p:sp>
        <p:nvSpPr>
          <p:cNvPr id="9" name="Shape 7"/>
          <p:cNvSpPr/>
          <p:nvPr/>
        </p:nvSpPr>
        <p:spPr>
          <a:xfrm>
            <a:off x="2651760" y="1645920"/>
            <a:ext cx="274320" cy="173736"/>
          </a:xfrm>
          <a:prstGeom prst="ellipse">
            <a:avLst/>
          </a:prstGeom>
          <a:solidFill>
            <a:srgbClr val="4E9A3F"/>
          </a:solidFill>
          <a:ln w="12700">
            <a:solidFill>
              <a:srgbClr val="2F6B27"/>
            </a:solidFill>
            <a:prstDash val="solid"/>
          </a:ln>
        </p:spPr>
      </p:sp>
      <p:sp>
        <p:nvSpPr>
          <p:cNvPr id="10" name="Shape 8"/>
          <p:cNvSpPr/>
          <p:nvPr/>
        </p:nvSpPr>
        <p:spPr>
          <a:xfrm>
            <a:off x="2880360" y="2057400"/>
            <a:ext cx="274320" cy="173736"/>
          </a:xfrm>
          <a:prstGeom prst="ellipse">
            <a:avLst/>
          </a:prstGeom>
          <a:solidFill>
            <a:srgbClr val="4E9A3F"/>
          </a:solidFill>
          <a:ln w="12700">
            <a:solidFill>
              <a:srgbClr val="2F6B27"/>
            </a:solidFill>
            <a:prstDash val="solid"/>
          </a:ln>
        </p:spPr>
      </p:sp>
      <p:sp>
        <p:nvSpPr>
          <p:cNvPr id="11" name="Shape 9"/>
          <p:cNvSpPr/>
          <p:nvPr/>
        </p:nvSpPr>
        <p:spPr>
          <a:xfrm>
            <a:off x="2926080" y="2560320"/>
            <a:ext cx="274320" cy="173736"/>
          </a:xfrm>
          <a:prstGeom prst="ellipse">
            <a:avLst/>
          </a:prstGeom>
          <a:solidFill>
            <a:srgbClr val="4E9A3F"/>
          </a:solidFill>
          <a:ln w="12700">
            <a:solidFill>
              <a:srgbClr val="2F6B27"/>
            </a:solidFill>
            <a:prstDash val="solid"/>
          </a:ln>
        </p:spPr>
      </p:sp>
      <p:sp>
        <p:nvSpPr>
          <p:cNvPr id="12" name="Shape 10"/>
          <p:cNvSpPr/>
          <p:nvPr/>
        </p:nvSpPr>
        <p:spPr>
          <a:xfrm>
            <a:off x="2834640" y="3154680"/>
            <a:ext cx="274320" cy="173736"/>
          </a:xfrm>
          <a:prstGeom prst="ellipse">
            <a:avLst/>
          </a:prstGeom>
          <a:solidFill>
            <a:srgbClr val="4E9A3F"/>
          </a:solidFill>
          <a:ln w="12700">
            <a:solidFill>
              <a:srgbClr val="2F6B27"/>
            </a:solidFill>
            <a:prstDash val="solid"/>
          </a:ln>
        </p:spPr>
      </p:sp>
      <p:sp>
        <p:nvSpPr>
          <p:cNvPr id="13" name="Shape 11"/>
          <p:cNvSpPr/>
          <p:nvPr/>
        </p:nvSpPr>
        <p:spPr>
          <a:xfrm>
            <a:off x="2286000" y="3200400"/>
            <a:ext cx="274320" cy="173736"/>
          </a:xfrm>
          <a:prstGeom prst="ellipse">
            <a:avLst/>
          </a:prstGeom>
          <a:solidFill>
            <a:srgbClr val="4E9A3F"/>
          </a:solidFill>
          <a:ln w="12700">
            <a:solidFill>
              <a:srgbClr val="2F6B27"/>
            </a:solidFill>
            <a:prstDash val="solid"/>
          </a:ln>
        </p:spPr>
      </p:sp>
      <p:sp>
        <p:nvSpPr>
          <p:cNvPr id="14" name="Shape 12"/>
          <p:cNvSpPr/>
          <p:nvPr/>
        </p:nvSpPr>
        <p:spPr>
          <a:xfrm>
            <a:off x="1737360" y="3200400"/>
            <a:ext cx="274320" cy="173736"/>
          </a:xfrm>
          <a:prstGeom prst="ellipse">
            <a:avLst/>
          </a:prstGeom>
          <a:solidFill>
            <a:srgbClr val="4E9A3F"/>
          </a:solidFill>
          <a:ln w="12700">
            <a:solidFill>
              <a:srgbClr val="2F6B27"/>
            </a:solidFill>
            <a:prstDash val="solid"/>
          </a:ln>
        </p:spPr>
      </p:sp>
      <p:sp>
        <p:nvSpPr>
          <p:cNvPr id="15" name="Shape 13"/>
          <p:cNvSpPr/>
          <p:nvPr/>
        </p:nvSpPr>
        <p:spPr>
          <a:xfrm>
            <a:off x="1188720" y="3218688"/>
            <a:ext cx="274320" cy="173736"/>
          </a:xfrm>
          <a:prstGeom prst="ellipse">
            <a:avLst/>
          </a:prstGeom>
          <a:solidFill>
            <a:srgbClr val="4E9A3F"/>
          </a:solidFill>
          <a:ln w="12700">
            <a:solidFill>
              <a:srgbClr val="2F6B27"/>
            </a:solidFill>
            <a:prstDash val="solid"/>
          </a:ln>
        </p:spPr>
      </p:sp>
      <p:sp>
        <p:nvSpPr>
          <p:cNvPr id="16" name="Shape 14"/>
          <p:cNvSpPr/>
          <p:nvPr/>
        </p:nvSpPr>
        <p:spPr>
          <a:xfrm>
            <a:off x="658368" y="3154680"/>
            <a:ext cx="274320" cy="173736"/>
          </a:xfrm>
          <a:prstGeom prst="ellipse">
            <a:avLst/>
          </a:prstGeom>
          <a:solidFill>
            <a:srgbClr val="4E9A3F"/>
          </a:solidFill>
          <a:ln w="12700">
            <a:solidFill>
              <a:srgbClr val="2F6B27"/>
            </a:solidFill>
            <a:prstDash val="solid"/>
          </a:ln>
        </p:spPr>
      </p:sp>
      <p:sp>
        <p:nvSpPr>
          <p:cNvPr id="17" name="Shape 15"/>
          <p:cNvSpPr/>
          <p:nvPr/>
        </p:nvSpPr>
        <p:spPr>
          <a:xfrm>
            <a:off x="603504" y="2651760"/>
            <a:ext cx="274320" cy="173736"/>
          </a:xfrm>
          <a:prstGeom prst="ellipse">
            <a:avLst/>
          </a:prstGeom>
          <a:solidFill>
            <a:srgbClr val="4E9A3F"/>
          </a:solidFill>
          <a:ln w="12700">
            <a:solidFill>
              <a:srgbClr val="2F6B27"/>
            </a:solidFill>
            <a:prstDash val="solid"/>
          </a:ln>
        </p:spPr>
      </p:sp>
      <p:sp>
        <p:nvSpPr>
          <p:cNvPr id="18" name="Shape 16"/>
          <p:cNvSpPr/>
          <p:nvPr/>
        </p:nvSpPr>
        <p:spPr>
          <a:xfrm>
            <a:off x="621792" y="2103120"/>
            <a:ext cx="274320" cy="173736"/>
          </a:xfrm>
          <a:prstGeom prst="ellipse">
            <a:avLst/>
          </a:prstGeom>
          <a:solidFill>
            <a:srgbClr val="4E9A3F"/>
          </a:solidFill>
          <a:ln w="12700">
            <a:solidFill>
              <a:srgbClr val="2F6B27"/>
            </a:solidFill>
            <a:prstDash val="solid"/>
          </a:ln>
        </p:spPr>
      </p:sp>
      <p:sp>
        <p:nvSpPr>
          <p:cNvPr id="19" name="Text 17"/>
          <p:cNvSpPr txBox="1"/>
          <p:nvPr/>
        </p:nvSpPr>
        <p:spPr>
          <a:xfrm>
            <a:off x="457200" y="3703320"/>
            <a:ext cx="2926080" cy="274320"/>
          </a:xfrm>
          <a:prstGeom prst="rect">
            <a:avLst/>
          </a:prstGeom>
          <a:noFill/>
          <a:ln/>
        </p:spPr>
        <p:txBody>
          <a:bodyPr wrap="square" lIns="0" tIns="0" rIns="0" bIns="0" rtlCol="0" anchor="ctr"/>
          <a:lstStyle/>
          <a:p>
            <a:pPr marL="0" indent="0" algn="ctr">
              <a:buNone/>
            </a:pPr>
            <a:r>
              <a:rPr lang="en-US" sz="1200" dirty="0">
                <a:solidFill>
                  <a:srgbClr val="4F6069"/>
                </a:solidFill>
                <a:latin typeface="Arial" pitchFamily="34" charset="0"/>
                <a:ea typeface="Arial" pitchFamily="34" charset="-122"/>
                <a:cs typeface="Arial" pitchFamily="34" charset="-120"/>
              </a:rPr>
              <a:t>Elodea leaf cell (drawing)</a:t>
            </a:r>
            <a:endParaRPr lang="en-US" sz="1200" dirty="0"/>
          </a:p>
        </p:txBody>
      </p:sp>
      <p:sp>
        <p:nvSpPr>
          <p:cNvPr id="20" name="Shape 18"/>
          <p:cNvSpPr/>
          <p:nvPr/>
        </p:nvSpPr>
        <p:spPr>
          <a:xfrm>
            <a:off x="3383280" y="1783080"/>
            <a:ext cx="411480" cy="0"/>
          </a:xfrm>
          <a:prstGeom prst="line">
            <a:avLst/>
          </a:prstGeom>
          <a:noFill/>
          <a:ln w="19050">
            <a:solidFill>
              <a:srgbClr val="1F3A5F"/>
            </a:solidFill>
            <a:prstDash val="solid"/>
          </a:ln>
        </p:spPr>
      </p:sp>
      <p:sp>
        <p:nvSpPr>
          <p:cNvPr id="21" name="Text 19"/>
          <p:cNvSpPr txBox="1"/>
          <p:nvPr/>
        </p:nvSpPr>
        <p:spPr>
          <a:xfrm>
            <a:off x="3840480" y="1636776"/>
            <a:ext cx="1371600" cy="292608"/>
          </a:xfrm>
          <a:prstGeom prst="rect">
            <a:avLst/>
          </a:prstGeom>
          <a:noFill/>
          <a:ln/>
        </p:spPr>
        <p:txBody>
          <a:bodyPr wrap="square" lIns="0" tIns="0" rIns="0" bIns="0" rtlCol="0" anchor="ctr"/>
          <a:lstStyle/>
          <a:p>
            <a:pPr marL="0" indent="0">
              <a:buNone/>
            </a:pPr>
            <a:r>
              <a:rPr lang="en-US" sz="1400" b="1" dirty="0">
                <a:solidFill>
                  <a:srgbClr val="1F3A5F"/>
                </a:solidFill>
                <a:latin typeface="Arial" pitchFamily="34" charset="0"/>
                <a:ea typeface="Arial" pitchFamily="34" charset="-122"/>
                <a:cs typeface="Arial" pitchFamily="34" charset="-120"/>
              </a:rPr>
              <a:t>Cell wall</a:t>
            </a:r>
            <a:endParaRPr lang="en-US" sz="1400" dirty="0"/>
          </a:p>
        </p:txBody>
      </p:sp>
      <p:sp>
        <p:nvSpPr>
          <p:cNvPr id="22" name="Shape 20"/>
          <p:cNvSpPr/>
          <p:nvPr/>
        </p:nvSpPr>
        <p:spPr>
          <a:xfrm>
            <a:off x="2999232" y="2651760"/>
            <a:ext cx="795528" cy="0"/>
          </a:xfrm>
          <a:prstGeom prst="line">
            <a:avLst/>
          </a:prstGeom>
          <a:noFill/>
          <a:ln w="19050">
            <a:solidFill>
              <a:srgbClr val="1F3A5F"/>
            </a:solidFill>
            <a:prstDash val="solid"/>
          </a:ln>
        </p:spPr>
      </p:sp>
      <p:sp>
        <p:nvSpPr>
          <p:cNvPr id="23" name="Text 21"/>
          <p:cNvSpPr txBox="1"/>
          <p:nvPr/>
        </p:nvSpPr>
        <p:spPr>
          <a:xfrm>
            <a:off x="3840480" y="2505456"/>
            <a:ext cx="1371600" cy="292608"/>
          </a:xfrm>
          <a:prstGeom prst="rect">
            <a:avLst/>
          </a:prstGeom>
          <a:noFill/>
          <a:ln/>
        </p:spPr>
        <p:txBody>
          <a:bodyPr wrap="square" lIns="0" tIns="0" rIns="0" bIns="0" rtlCol="0" anchor="ctr"/>
          <a:lstStyle/>
          <a:p>
            <a:pPr marL="0" indent="0">
              <a:buNone/>
            </a:pPr>
            <a:r>
              <a:rPr lang="en-US" sz="1400" b="1" dirty="0">
                <a:solidFill>
                  <a:srgbClr val="1F3A5F"/>
                </a:solidFill>
                <a:latin typeface="Arial" pitchFamily="34" charset="0"/>
                <a:ea typeface="Arial" pitchFamily="34" charset="-122"/>
                <a:cs typeface="Arial" pitchFamily="34" charset="-120"/>
              </a:rPr>
              <a:t>Chloroplast</a:t>
            </a:r>
            <a:endParaRPr lang="en-US" sz="1400" dirty="0"/>
          </a:p>
        </p:txBody>
      </p:sp>
      <p:sp>
        <p:nvSpPr>
          <p:cNvPr id="24" name="Shape 22"/>
          <p:cNvSpPr/>
          <p:nvPr/>
        </p:nvSpPr>
        <p:spPr>
          <a:xfrm>
            <a:off x="2377440" y="3035808"/>
            <a:ext cx="1417320" cy="0"/>
          </a:xfrm>
          <a:prstGeom prst="line">
            <a:avLst/>
          </a:prstGeom>
          <a:noFill/>
          <a:ln w="19050">
            <a:solidFill>
              <a:srgbClr val="1F3A5F"/>
            </a:solidFill>
            <a:prstDash val="solid"/>
          </a:ln>
        </p:spPr>
      </p:sp>
      <p:sp>
        <p:nvSpPr>
          <p:cNvPr id="25" name="Text 23"/>
          <p:cNvSpPr txBox="1"/>
          <p:nvPr/>
        </p:nvSpPr>
        <p:spPr>
          <a:xfrm>
            <a:off x="3840480" y="2889504"/>
            <a:ext cx="1371600" cy="292608"/>
          </a:xfrm>
          <a:prstGeom prst="rect">
            <a:avLst/>
          </a:prstGeom>
          <a:noFill/>
          <a:ln/>
        </p:spPr>
        <p:txBody>
          <a:bodyPr wrap="square" lIns="0" tIns="0" rIns="0" bIns="0" rtlCol="0" anchor="ctr"/>
          <a:lstStyle/>
          <a:p>
            <a:pPr marL="0" indent="0">
              <a:buNone/>
            </a:pPr>
            <a:r>
              <a:rPr lang="en-US" sz="1400" b="1" dirty="0">
                <a:solidFill>
                  <a:srgbClr val="1F3A5F"/>
                </a:solidFill>
                <a:latin typeface="Arial" pitchFamily="34" charset="0"/>
                <a:ea typeface="Arial" pitchFamily="34" charset="-122"/>
                <a:cs typeface="Arial" pitchFamily="34" charset="-120"/>
              </a:rPr>
              <a:t>Vacuole</a:t>
            </a:r>
            <a:endParaRPr lang="en-US" sz="1400" dirty="0"/>
          </a:p>
        </p:txBody>
      </p:sp>
      <p:sp>
        <p:nvSpPr>
          <p:cNvPr id="26" name="Text 24"/>
          <p:cNvSpPr txBox="1"/>
          <p:nvPr/>
        </p:nvSpPr>
        <p:spPr>
          <a:xfrm>
            <a:off x="5440680" y="1371600"/>
            <a:ext cx="3246120" cy="320040"/>
          </a:xfrm>
          <a:prstGeom prst="rect">
            <a:avLst/>
          </a:prstGeom>
          <a:noFill/>
          <a:ln/>
        </p:spPr>
        <p:txBody>
          <a:bodyPr wrap="square" lIns="0" tIns="0" rIns="0" bIns="0" rtlCol="0" anchor="t"/>
          <a:lstStyle/>
          <a:p>
            <a:pPr marL="0" indent="0">
              <a:buNone/>
            </a:pPr>
            <a:r>
              <a:rPr lang="en-US" sz="1800" b="1" dirty="0">
                <a:solidFill>
                  <a:srgbClr val="1F3A5F"/>
                </a:solidFill>
                <a:latin typeface="Arial" pitchFamily="34" charset="0"/>
                <a:ea typeface="Arial" pitchFamily="34" charset="-122"/>
                <a:cs typeface="Arial" pitchFamily="34" charset="-120"/>
              </a:rPr>
              <a:t>At 100×</a:t>
            </a:r>
            <a:endParaRPr lang="en-US" sz="1800" dirty="0"/>
          </a:p>
        </p:txBody>
      </p:sp>
      <p:sp>
        <p:nvSpPr>
          <p:cNvPr id="27" name="Text 25"/>
          <p:cNvSpPr txBox="1"/>
          <p:nvPr/>
        </p:nvSpPr>
        <p:spPr>
          <a:xfrm>
            <a:off x="5440680" y="1719072"/>
            <a:ext cx="3246120" cy="685800"/>
          </a:xfrm>
          <a:prstGeom prst="rect">
            <a:avLst/>
          </a:prstGeom>
          <a:noFill/>
          <a:ln/>
        </p:spPr>
        <p:txBody>
          <a:bodyPr wrap="square" lIns="0" tIns="0" rIns="0" bIns="0" rtlCol="0" anchor="t"/>
          <a:lstStyle/>
          <a:p>
            <a:pPr marL="0" indent="0">
              <a:buNone/>
            </a:pPr>
            <a:r>
              <a:rPr lang="en-US" sz="1500" dirty="0">
                <a:solidFill>
                  <a:srgbClr val="16242F"/>
                </a:solidFill>
                <a:latin typeface="Arial" pitchFamily="34" charset="0"/>
                <a:ea typeface="Arial" pitchFamily="34" charset="-122"/>
                <a:cs typeface="Arial" pitchFamily="34" charset="-120"/>
              </a:rPr>
              <a:t>Rows of small rectangular cells. A dark band is the midrib.</a:t>
            </a:r>
            <a:endParaRPr lang="en-US" sz="1500" dirty="0"/>
          </a:p>
        </p:txBody>
      </p:sp>
      <p:sp>
        <p:nvSpPr>
          <p:cNvPr id="28" name="Text 26"/>
          <p:cNvSpPr txBox="1"/>
          <p:nvPr/>
        </p:nvSpPr>
        <p:spPr>
          <a:xfrm>
            <a:off x="5440680" y="2514600"/>
            <a:ext cx="3246120" cy="320040"/>
          </a:xfrm>
          <a:prstGeom prst="rect">
            <a:avLst/>
          </a:prstGeom>
          <a:noFill/>
          <a:ln/>
        </p:spPr>
        <p:txBody>
          <a:bodyPr wrap="square" lIns="0" tIns="0" rIns="0" bIns="0" rtlCol="0" anchor="t"/>
          <a:lstStyle/>
          <a:p>
            <a:pPr marL="0" indent="0">
              <a:buNone/>
            </a:pPr>
            <a:r>
              <a:rPr lang="en-US" sz="1800" b="1" dirty="0">
                <a:solidFill>
                  <a:srgbClr val="1F3A5F"/>
                </a:solidFill>
                <a:latin typeface="Arial" pitchFamily="34" charset="0"/>
                <a:ea typeface="Arial" pitchFamily="34" charset="-122"/>
                <a:cs typeface="Arial" pitchFamily="34" charset="-120"/>
              </a:rPr>
              <a:t>At 400×</a:t>
            </a:r>
            <a:endParaRPr lang="en-US" sz="1800" dirty="0"/>
          </a:p>
        </p:txBody>
      </p:sp>
      <p:sp>
        <p:nvSpPr>
          <p:cNvPr id="29" name="Text 27"/>
          <p:cNvSpPr txBox="1"/>
          <p:nvPr/>
        </p:nvSpPr>
        <p:spPr>
          <a:xfrm>
            <a:off x="5440680" y="2862072"/>
            <a:ext cx="3246120" cy="685800"/>
          </a:xfrm>
          <a:prstGeom prst="rect">
            <a:avLst/>
          </a:prstGeom>
          <a:noFill/>
          <a:ln/>
        </p:spPr>
        <p:txBody>
          <a:bodyPr wrap="square" lIns="0" tIns="0" rIns="0" bIns="0" rtlCol="0" anchor="t"/>
          <a:lstStyle/>
          <a:p>
            <a:pPr marL="0" indent="0">
              <a:buNone/>
            </a:pPr>
            <a:r>
              <a:rPr lang="en-US" sz="1500" dirty="0">
                <a:solidFill>
                  <a:srgbClr val="16242F"/>
                </a:solidFill>
                <a:latin typeface="Arial" pitchFamily="34" charset="0"/>
                <a:ea typeface="Arial" pitchFamily="34" charset="-122"/>
                <a:cs typeface="Arial" pitchFamily="34" charset="-120"/>
              </a:rPr>
              <a:t>A cell wall, green chloroplasts and a large clear vacuole.</a:t>
            </a:r>
            <a:endParaRPr lang="en-US" sz="1500" dirty="0"/>
          </a:p>
        </p:txBody>
      </p:sp>
      <p:sp>
        <p:nvSpPr>
          <p:cNvPr id="30" name="Text 28"/>
          <p:cNvSpPr txBox="1"/>
          <p:nvPr/>
        </p:nvSpPr>
        <p:spPr>
          <a:xfrm>
            <a:off x="5440680" y="3657600"/>
            <a:ext cx="3246120" cy="320040"/>
          </a:xfrm>
          <a:prstGeom prst="rect">
            <a:avLst/>
          </a:prstGeom>
          <a:noFill/>
          <a:ln/>
        </p:spPr>
        <p:txBody>
          <a:bodyPr wrap="square" lIns="0" tIns="0" rIns="0" bIns="0" rtlCol="0" anchor="t"/>
          <a:lstStyle/>
          <a:p>
            <a:pPr marL="0" indent="0">
              <a:buNone/>
            </a:pPr>
            <a:r>
              <a:rPr lang="en-US" sz="1800" b="1" dirty="0">
                <a:solidFill>
                  <a:srgbClr val="1F3A5F"/>
                </a:solidFill>
                <a:latin typeface="Arial" pitchFamily="34" charset="0"/>
                <a:ea typeface="Arial" pitchFamily="34" charset="-122"/>
                <a:cs typeface="Arial" pitchFamily="34" charset="-120"/>
              </a:rPr>
              <a:t>Why green?</a:t>
            </a:r>
            <a:endParaRPr lang="en-US" sz="1800" dirty="0"/>
          </a:p>
        </p:txBody>
      </p:sp>
      <p:sp>
        <p:nvSpPr>
          <p:cNvPr id="31" name="Text 29"/>
          <p:cNvSpPr txBox="1"/>
          <p:nvPr/>
        </p:nvSpPr>
        <p:spPr>
          <a:xfrm>
            <a:off x="5440680" y="4005072"/>
            <a:ext cx="3246120" cy="685800"/>
          </a:xfrm>
          <a:prstGeom prst="rect">
            <a:avLst/>
          </a:prstGeom>
          <a:noFill/>
          <a:ln/>
        </p:spPr>
        <p:txBody>
          <a:bodyPr wrap="square" lIns="0" tIns="0" rIns="0" bIns="0" rtlCol="0" anchor="t"/>
          <a:lstStyle/>
          <a:p>
            <a:pPr marL="0" indent="0">
              <a:buNone/>
            </a:pPr>
            <a:r>
              <a:rPr lang="en-US" sz="1500" dirty="0">
                <a:solidFill>
                  <a:srgbClr val="16242F"/>
                </a:solidFill>
                <a:latin typeface="Arial" pitchFamily="34" charset="0"/>
                <a:ea typeface="Arial" pitchFamily="34" charset="-122"/>
                <a:cs typeface="Arial" pitchFamily="34" charset="-120"/>
              </a:rPr>
              <a:t>Chloroplasts contain chlorophyll.</a:t>
            </a:r>
            <a:endParaRPr lang="en-US" sz="1500" dirty="0"/>
          </a:p>
        </p:txBody>
      </p:sp>
      <p:sp>
        <p:nvSpPr>
          <p:cNvPr id="32"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Cheek cells: what to look for</a:t>
            </a:r>
            <a:endParaRPr lang="en-US" sz="3600" dirty="0"/>
          </a:p>
        </p:txBody>
      </p:sp>
      <p:sp>
        <p:nvSpPr>
          <p:cNvPr id="3" name="Shape 1"/>
          <p:cNvSpPr/>
          <p:nvPr/>
        </p:nvSpPr>
        <p:spPr>
          <a:xfrm>
            <a:off x="548640" y="1417320"/>
            <a:ext cx="2834640" cy="2148840"/>
          </a:xfrm>
          <a:custGeom>
            <a:avLst/>
            <a:gdLst/>
            <a:ahLst/>
            <a:cxnLst/>
            <a:rect l="l" t="t" r="r" b="b"/>
            <a:pathLst>
              <a:path w="2834640" h="2148840">
                <a:moveTo>
                  <a:pt x="228600" y="685800"/>
                </a:moveTo>
                <a:lnTo>
                  <a:pt x="868680" y="182880"/>
                </a:lnTo>
                <a:lnTo>
                  <a:pt x="1691640" y="91440"/>
                </a:lnTo>
                <a:lnTo>
                  <a:pt x="2423160" y="365760"/>
                </a:lnTo>
                <a:lnTo>
                  <a:pt x="2743200" y="1005840"/>
                </a:lnTo>
                <a:lnTo>
                  <a:pt x="2377440" y="1737360"/>
                </a:lnTo>
                <a:lnTo>
                  <a:pt x="1600200" y="2057400"/>
                </a:lnTo>
                <a:lnTo>
                  <a:pt x="731520" y="1920240"/>
                </a:lnTo>
                <a:lnTo>
                  <a:pt x="91440" y="1371600"/>
                </a:lnTo>
                <a:close/>
              </a:path>
            </a:pathLst>
          </a:custGeom>
          <a:solidFill>
            <a:srgbClr val="C9D6F2"/>
          </a:solidFill>
          <a:ln w="38100">
            <a:solidFill>
              <a:srgbClr val="5A7BC4"/>
            </a:solidFill>
            <a:prstDash val="solid"/>
          </a:ln>
        </p:spPr>
      </p:sp>
      <p:sp>
        <p:nvSpPr>
          <p:cNvPr id="4" name="Shape 2"/>
          <p:cNvSpPr/>
          <p:nvPr/>
        </p:nvSpPr>
        <p:spPr>
          <a:xfrm>
            <a:off x="1600200" y="2148840"/>
            <a:ext cx="685800" cy="685800"/>
          </a:xfrm>
          <a:prstGeom prst="ellipse">
            <a:avLst/>
          </a:prstGeom>
          <a:solidFill>
            <a:srgbClr val="2C4A9A"/>
          </a:solidFill>
          <a:ln w="12700">
            <a:solidFill>
              <a:srgbClr val="2C4A9A"/>
            </a:solidFill>
            <a:prstDash val="solid"/>
          </a:ln>
        </p:spPr>
      </p:sp>
      <p:sp>
        <p:nvSpPr>
          <p:cNvPr id="5" name="Text 3"/>
          <p:cNvSpPr txBox="1"/>
          <p:nvPr/>
        </p:nvSpPr>
        <p:spPr>
          <a:xfrm>
            <a:off x="457200" y="3703320"/>
            <a:ext cx="2926080" cy="274320"/>
          </a:xfrm>
          <a:prstGeom prst="rect">
            <a:avLst/>
          </a:prstGeom>
          <a:noFill/>
          <a:ln/>
        </p:spPr>
        <p:txBody>
          <a:bodyPr wrap="square" lIns="0" tIns="0" rIns="0" bIns="0" rtlCol="0" anchor="ctr"/>
          <a:lstStyle/>
          <a:p>
            <a:pPr marL="0" indent="0" algn="ctr">
              <a:buNone/>
            </a:pPr>
            <a:r>
              <a:rPr lang="en-US" sz="1200" dirty="0">
                <a:solidFill>
                  <a:srgbClr val="4F6069"/>
                </a:solidFill>
                <a:latin typeface="Arial" pitchFamily="34" charset="0"/>
                <a:ea typeface="Arial" pitchFamily="34" charset="-122"/>
                <a:cs typeface="Arial" pitchFamily="34" charset="-120"/>
              </a:rPr>
              <a:t>Cheek cell (drawing)</a:t>
            </a:r>
            <a:endParaRPr lang="en-US" sz="1200" dirty="0"/>
          </a:p>
        </p:txBody>
      </p:sp>
      <p:sp>
        <p:nvSpPr>
          <p:cNvPr id="6" name="Shape 4"/>
          <p:cNvSpPr/>
          <p:nvPr/>
        </p:nvSpPr>
        <p:spPr>
          <a:xfrm>
            <a:off x="2788920" y="1783080"/>
            <a:ext cx="1005840" cy="0"/>
          </a:xfrm>
          <a:prstGeom prst="line">
            <a:avLst/>
          </a:prstGeom>
          <a:noFill/>
          <a:ln w="19050">
            <a:solidFill>
              <a:srgbClr val="1F3A5F"/>
            </a:solidFill>
            <a:prstDash val="solid"/>
          </a:ln>
        </p:spPr>
      </p:sp>
      <p:sp>
        <p:nvSpPr>
          <p:cNvPr id="7" name="Text 5"/>
          <p:cNvSpPr txBox="1"/>
          <p:nvPr/>
        </p:nvSpPr>
        <p:spPr>
          <a:xfrm>
            <a:off x="3840480" y="1636776"/>
            <a:ext cx="1417320" cy="292608"/>
          </a:xfrm>
          <a:prstGeom prst="rect">
            <a:avLst/>
          </a:prstGeom>
          <a:noFill/>
          <a:ln/>
        </p:spPr>
        <p:txBody>
          <a:bodyPr wrap="square" lIns="0" tIns="0" rIns="0" bIns="0" rtlCol="0" anchor="ctr"/>
          <a:lstStyle/>
          <a:p>
            <a:pPr marL="0" indent="0">
              <a:buNone/>
            </a:pPr>
            <a:r>
              <a:rPr lang="en-US" sz="1400" b="1" dirty="0">
                <a:solidFill>
                  <a:srgbClr val="1F3A5F"/>
                </a:solidFill>
                <a:latin typeface="Arial" pitchFamily="34" charset="0"/>
                <a:ea typeface="Arial" pitchFamily="34" charset="-122"/>
                <a:cs typeface="Arial" pitchFamily="34" charset="-120"/>
              </a:rPr>
              <a:t>Cell membrane</a:t>
            </a:r>
            <a:endParaRPr lang="en-US" sz="1400" dirty="0"/>
          </a:p>
        </p:txBody>
      </p:sp>
      <p:sp>
        <p:nvSpPr>
          <p:cNvPr id="8" name="Shape 6"/>
          <p:cNvSpPr/>
          <p:nvPr/>
        </p:nvSpPr>
        <p:spPr>
          <a:xfrm>
            <a:off x="2286000" y="2487168"/>
            <a:ext cx="1508760" cy="0"/>
          </a:xfrm>
          <a:prstGeom prst="line">
            <a:avLst/>
          </a:prstGeom>
          <a:noFill/>
          <a:ln w="19050">
            <a:solidFill>
              <a:srgbClr val="1F3A5F"/>
            </a:solidFill>
            <a:prstDash val="solid"/>
          </a:ln>
        </p:spPr>
      </p:sp>
      <p:sp>
        <p:nvSpPr>
          <p:cNvPr id="9" name="Text 7"/>
          <p:cNvSpPr txBox="1"/>
          <p:nvPr/>
        </p:nvSpPr>
        <p:spPr>
          <a:xfrm>
            <a:off x="3840480" y="2340864"/>
            <a:ext cx="1417320" cy="292608"/>
          </a:xfrm>
          <a:prstGeom prst="rect">
            <a:avLst/>
          </a:prstGeom>
          <a:noFill/>
          <a:ln/>
        </p:spPr>
        <p:txBody>
          <a:bodyPr wrap="square" lIns="0" tIns="0" rIns="0" bIns="0" rtlCol="0" anchor="ctr"/>
          <a:lstStyle/>
          <a:p>
            <a:pPr marL="0" indent="0">
              <a:buNone/>
            </a:pPr>
            <a:r>
              <a:rPr lang="en-US" sz="1400" b="1" dirty="0">
                <a:solidFill>
                  <a:srgbClr val="1F3A5F"/>
                </a:solidFill>
                <a:latin typeface="Arial" pitchFamily="34" charset="0"/>
                <a:ea typeface="Arial" pitchFamily="34" charset="-122"/>
                <a:cs typeface="Arial" pitchFamily="34" charset="-120"/>
              </a:rPr>
              <a:t>Nucleus</a:t>
            </a:r>
            <a:endParaRPr lang="en-US" sz="1400" dirty="0"/>
          </a:p>
        </p:txBody>
      </p:sp>
      <p:sp>
        <p:nvSpPr>
          <p:cNvPr id="10" name="Shape 8"/>
          <p:cNvSpPr/>
          <p:nvPr/>
        </p:nvSpPr>
        <p:spPr>
          <a:xfrm>
            <a:off x="2377440" y="3063240"/>
            <a:ext cx="1417320" cy="0"/>
          </a:xfrm>
          <a:prstGeom prst="line">
            <a:avLst/>
          </a:prstGeom>
          <a:noFill/>
          <a:ln w="19050">
            <a:solidFill>
              <a:srgbClr val="1F3A5F"/>
            </a:solidFill>
            <a:prstDash val="solid"/>
          </a:ln>
        </p:spPr>
      </p:sp>
      <p:sp>
        <p:nvSpPr>
          <p:cNvPr id="11" name="Text 9"/>
          <p:cNvSpPr txBox="1"/>
          <p:nvPr/>
        </p:nvSpPr>
        <p:spPr>
          <a:xfrm>
            <a:off x="3840480" y="2916936"/>
            <a:ext cx="1417320" cy="292608"/>
          </a:xfrm>
          <a:prstGeom prst="rect">
            <a:avLst/>
          </a:prstGeom>
          <a:noFill/>
          <a:ln/>
        </p:spPr>
        <p:txBody>
          <a:bodyPr wrap="square" lIns="0" tIns="0" rIns="0" bIns="0" rtlCol="0" anchor="ctr"/>
          <a:lstStyle/>
          <a:p>
            <a:pPr marL="0" indent="0">
              <a:buNone/>
            </a:pPr>
            <a:r>
              <a:rPr lang="en-US" sz="1400" b="1" dirty="0">
                <a:solidFill>
                  <a:srgbClr val="1F3A5F"/>
                </a:solidFill>
                <a:latin typeface="Arial" pitchFamily="34" charset="0"/>
                <a:ea typeface="Arial" pitchFamily="34" charset="-122"/>
                <a:cs typeface="Arial" pitchFamily="34" charset="-120"/>
              </a:rPr>
              <a:t>Cytoplasm</a:t>
            </a:r>
            <a:endParaRPr lang="en-US" sz="1400" dirty="0"/>
          </a:p>
        </p:txBody>
      </p:sp>
      <p:sp>
        <p:nvSpPr>
          <p:cNvPr id="12" name="Text 10"/>
          <p:cNvSpPr txBox="1"/>
          <p:nvPr/>
        </p:nvSpPr>
        <p:spPr>
          <a:xfrm>
            <a:off x="5440680" y="1371600"/>
            <a:ext cx="3246120" cy="320040"/>
          </a:xfrm>
          <a:prstGeom prst="rect">
            <a:avLst/>
          </a:prstGeom>
          <a:noFill/>
          <a:ln/>
        </p:spPr>
        <p:txBody>
          <a:bodyPr wrap="square" lIns="0" tIns="0" rIns="0" bIns="0" rtlCol="0" anchor="t"/>
          <a:lstStyle/>
          <a:p>
            <a:pPr marL="0" indent="0">
              <a:buNone/>
            </a:pPr>
            <a:r>
              <a:rPr lang="en-US" sz="1800" b="1" dirty="0">
                <a:solidFill>
                  <a:srgbClr val="1F3A5F"/>
                </a:solidFill>
                <a:latin typeface="Arial" pitchFamily="34" charset="0"/>
                <a:ea typeface="Arial" pitchFamily="34" charset="-122"/>
                <a:cs typeface="Arial" pitchFamily="34" charset="-120"/>
              </a:rPr>
              <a:t>At 100×</a:t>
            </a:r>
            <a:endParaRPr lang="en-US" sz="1800" dirty="0"/>
          </a:p>
        </p:txBody>
      </p:sp>
      <p:sp>
        <p:nvSpPr>
          <p:cNvPr id="13" name="Text 11"/>
          <p:cNvSpPr txBox="1"/>
          <p:nvPr/>
        </p:nvSpPr>
        <p:spPr>
          <a:xfrm>
            <a:off x="5440680" y="1719072"/>
            <a:ext cx="3246120" cy="685800"/>
          </a:xfrm>
          <a:prstGeom prst="rect">
            <a:avLst/>
          </a:prstGeom>
          <a:noFill/>
          <a:ln/>
        </p:spPr>
        <p:txBody>
          <a:bodyPr wrap="square" lIns="0" tIns="0" rIns="0" bIns="0" rtlCol="0" anchor="t"/>
          <a:lstStyle/>
          <a:p>
            <a:pPr marL="0" indent="0">
              <a:buNone/>
            </a:pPr>
            <a:r>
              <a:rPr lang="en-US" sz="1500" dirty="0">
                <a:solidFill>
                  <a:srgbClr val="16242F"/>
                </a:solidFill>
                <a:latin typeface="Arial" pitchFamily="34" charset="0"/>
                <a:ea typeface="Arial" pitchFamily="34" charset="-122"/>
                <a:cs typeface="Arial" pitchFamily="34" charset="-120"/>
              </a:rPr>
              <a:t>Irregular, flat cells in groups that overlap.</a:t>
            </a:r>
            <a:endParaRPr lang="en-US" sz="1500" dirty="0"/>
          </a:p>
        </p:txBody>
      </p:sp>
      <p:sp>
        <p:nvSpPr>
          <p:cNvPr id="14" name="Text 12"/>
          <p:cNvSpPr txBox="1"/>
          <p:nvPr/>
        </p:nvSpPr>
        <p:spPr>
          <a:xfrm>
            <a:off x="5440680" y="2514600"/>
            <a:ext cx="3246120" cy="320040"/>
          </a:xfrm>
          <a:prstGeom prst="rect">
            <a:avLst/>
          </a:prstGeom>
          <a:noFill/>
          <a:ln/>
        </p:spPr>
        <p:txBody>
          <a:bodyPr wrap="square" lIns="0" tIns="0" rIns="0" bIns="0" rtlCol="0" anchor="t"/>
          <a:lstStyle/>
          <a:p>
            <a:pPr marL="0" indent="0">
              <a:buNone/>
            </a:pPr>
            <a:r>
              <a:rPr lang="en-US" sz="1800" b="1" dirty="0">
                <a:solidFill>
                  <a:srgbClr val="1F3A5F"/>
                </a:solidFill>
                <a:latin typeface="Arial" pitchFamily="34" charset="0"/>
                <a:ea typeface="Arial" pitchFamily="34" charset="-122"/>
                <a:cs typeface="Arial" pitchFamily="34" charset="-120"/>
              </a:rPr>
              <a:t>At 400×</a:t>
            </a:r>
            <a:endParaRPr lang="en-US" sz="1800" dirty="0"/>
          </a:p>
        </p:txBody>
      </p:sp>
      <p:sp>
        <p:nvSpPr>
          <p:cNvPr id="15" name="Text 13"/>
          <p:cNvSpPr txBox="1"/>
          <p:nvPr/>
        </p:nvSpPr>
        <p:spPr>
          <a:xfrm>
            <a:off x="5440680" y="2862072"/>
            <a:ext cx="3246120" cy="685800"/>
          </a:xfrm>
          <a:prstGeom prst="rect">
            <a:avLst/>
          </a:prstGeom>
          <a:noFill/>
          <a:ln/>
        </p:spPr>
        <p:txBody>
          <a:bodyPr wrap="square" lIns="0" tIns="0" rIns="0" bIns="0" rtlCol="0" anchor="t"/>
          <a:lstStyle/>
          <a:p>
            <a:pPr marL="0" indent="0">
              <a:buNone/>
            </a:pPr>
            <a:r>
              <a:rPr lang="en-US" sz="1500" dirty="0">
                <a:solidFill>
                  <a:srgbClr val="16242F"/>
                </a:solidFill>
                <a:latin typeface="Arial" pitchFamily="34" charset="0"/>
                <a:ea typeface="Arial" pitchFamily="34" charset="-122"/>
                <a:cs typeface="Arial" pitchFamily="34" charset="-120"/>
              </a:rPr>
              <a:t>An oval/round dark blue nucleus near the centre.</a:t>
            </a:r>
            <a:endParaRPr lang="en-US" sz="1500" dirty="0"/>
          </a:p>
        </p:txBody>
      </p:sp>
      <p:sp>
        <p:nvSpPr>
          <p:cNvPr id="16" name="Text 14"/>
          <p:cNvSpPr txBox="1"/>
          <p:nvPr/>
        </p:nvSpPr>
        <p:spPr>
          <a:xfrm>
            <a:off x="5440680" y="3657600"/>
            <a:ext cx="3246120" cy="320040"/>
          </a:xfrm>
          <a:prstGeom prst="rect">
            <a:avLst/>
          </a:prstGeom>
          <a:noFill/>
          <a:ln/>
        </p:spPr>
        <p:txBody>
          <a:bodyPr wrap="square" lIns="0" tIns="0" rIns="0" bIns="0" rtlCol="0" anchor="t"/>
          <a:lstStyle/>
          <a:p>
            <a:pPr marL="0" indent="0">
              <a:buNone/>
            </a:pPr>
            <a:r>
              <a:rPr lang="en-US" sz="1800" b="1" dirty="0">
                <a:solidFill>
                  <a:srgbClr val="1F3A5F"/>
                </a:solidFill>
                <a:latin typeface="Arial" pitchFamily="34" charset="0"/>
                <a:ea typeface="Arial" pitchFamily="34" charset="-122"/>
                <a:cs typeface="Arial" pitchFamily="34" charset="-120"/>
              </a:rPr>
              <a:t>Why blue?</a:t>
            </a:r>
            <a:endParaRPr lang="en-US" sz="1800" dirty="0"/>
          </a:p>
        </p:txBody>
      </p:sp>
      <p:sp>
        <p:nvSpPr>
          <p:cNvPr id="17" name="Text 15"/>
          <p:cNvSpPr txBox="1"/>
          <p:nvPr/>
        </p:nvSpPr>
        <p:spPr>
          <a:xfrm>
            <a:off x="5440680" y="4005072"/>
            <a:ext cx="3246120" cy="685800"/>
          </a:xfrm>
          <a:prstGeom prst="rect">
            <a:avLst/>
          </a:prstGeom>
          <a:noFill/>
          <a:ln/>
        </p:spPr>
        <p:txBody>
          <a:bodyPr wrap="square" lIns="0" tIns="0" rIns="0" bIns="0" rtlCol="0" anchor="t"/>
          <a:lstStyle/>
          <a:p>
            <a:pPr marL="0" indent="0">
              <a:buNone/>
            </a:pPr>
            <a:r>
              <a:rPr lang="en-US" sz="1500" dirty="0">
                <a:solidFill>
                  <a:srgbClr val="16242F"/>
                </a:solidFill>
                <a:latin typeface="Arial" pitchFamily="34" charset="0"/>
                <a:ea typeface="Arial" pitchFamily="34" charset="-122"/>
                <a:cs typeface="Arial" pitchFamily="34" charset="-120"/>
              </a:rPr>
              <a:t>The cells are colourless. The stain makes the nucleus and cell easy to see.</a:t>
            </a:r>
            <a:endParaRPr lang="en-US" sz="15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Drawing rules</a:t>
            </a:r>
            <a:endParaRPr lang="en-US" sz="3600" dirty="0"/>
          </a:p>
        </p:txBody>
      </p:sp>
      <p:sp>
        <p:nvSpPr>
          <p:cNvPr id="3" name="Shape 1"/>
          <p:cNvSpPr/>
          <p:nvPr/>
        </p:nvSpPr>
        <p:spPr>
          <a:xfrm>
            <a:off x="457200" y="1325880"/>
            <a:ext cx="457200" cy="457200"/>
          </a:xfrm>
          <a:prstGeom prst="ellipse">
            <a:avLst/>
          </a:prstGeom>
          <a:solidFill>
            <a:srgbClr val="2E7D4F"/>
          </a:solidFill>
          <a:ln w="12700">
            <a:solidFill>
              <a:srgbClr val="2E7D4F"/>
            </a:solidFill>
            <a:prstDash val="solid"/>
          </a:ln>
        </p:spPr>
      </p:sp>
      <p:pic>
        <p:nvPicPr>
          <p:cNvPr id="4" name="Image 0" descr="preencoded.png"/>
          <p:cNvPicPr>
            <a:picLocks noChangeAspect="1"/>
          </p:cNvPicPr>
          <p:nvPr/>
        </p:nvPicPr>
        <p:blipFill>
          <a:blip r:embed="rId3"/>
          <a:stretch>
            <a:fillRect/>
          </a:stretch>
        </p:blipFill>
        <p:spPr>
          <a:xfrm>
            <a:off x="576072" y="1444752"/>
            <a:ext cx="219456" cy="219456"/>
          </a:xfrm>
          <a:prstGeom prst="rect">
            <a:avLst/>
          </a:prstGeom>
        </p:spPr>
      </p:pic>
      <p:sp>
        <p:nvSpPr>
          <p:cNvPr id="5" name="Text 2"/>
          <p:cNvSpPr txBox="1"/>
          <p:nvPr/>
        </p:nvSpPr>
        <p:spPr>
          <a:xfrm>
            <a:off x="1097280" y="1280160"/>
            <a:ext cx="3291840" cy="548640"/>
          </a:xfrm>
          <a:prstGeom prst="rect">
            <a:avLst/>
          </a:prstGeom>
          <a:noFill/>
          <a:ln/>
        </p:spPr>
        <p:txBody>
          <a:bodyPr wrap="square" lIns="0" tIns="0" rIns="0" bIns="0" rtlCol="0" anchor="ctr"/>
          <a:lstStyle/>
          <a:p>
            <a:pPr marL="0" indent="0">
              <a:buNone/>
            </a:pPr>
            <a:r>
              <a:rPr lang="en-US" sz="1600" dirty="0">
                <a:solidFill>
                  <a:srgbClr val="16242F"/>
                </a:solidFill>
                <a:latin typeface="Arial" pitchFamily="34" charset="0"/>
                <a:ea typeface="Arial" pitchFamily="34" charset="-122"/>
                <a:cs typeface="Arial" pitchFamily="34" charset="-120"/>
              </a:rPr>
              <a:t>Write a title and the magnification.</a:t>
            </a:r>
            <a:endParaRPr lang="en-US" sz="1600" dirty="0"/>
          </a:p>
        </p:txBody>
      </p:sp>
      <p:sp>
        <p:nvSpPr>
          <p:cNvPr id="6" name="Shape 3"/>
          <p:cNvSpPr/>
          <p:nvPr/>
        </p:nvSpPr>
        <p:spPr>
          <a:xfrm>
            <a:off x="457200" y="2103120"/>
            <a:ext cx="457200" cy="457200"/>
          </a:xfrm>
          <a:prstGeom prst="ellipse">
            <a:avLst/>
          </a:prstGeom>
          <a:solidFill>
            <a:srgbClr val="2E7D4F"/>
          </a:solidFill>
          <a:ln w="12700">
            <a:solidFill>
              <a:srgbClr val="2E7D4F"/>
            </a:solidFill>
            <a:prstDash val="solid"/>
          </a:ln>
        </p:spPr>
      </p:sp>
      <p:pic>
        <p:nvPicPr>
          <p:cNvPr id="7" name="Image 1" descr="preencoded.png"/>
          <p:cNvPicPr>
            <a:picLocks noChangeAspect="1"/>
          </p:cNvPicPr>
          <p:nvPr/>
        </p:nvPicPr>
        <p:blipFill>
          <a:blip r:embed="rId3"/>
          <a:stretch>
            <a:fillRect/>
          </a:stretch>
        </p:blipFill>
        <p:spPr>
          <a:xfrm>
            <a:off x="576072" y="2221992"/>
            <a:ext cx="219456" cy="219456"/>
          </a:xfrm>
          <a:prstGeom prst="rect">
            <a:avLst/>
          </a:prstGeom>
        </p:spPr>
      </p:pic>
      <p:sp>
        <p:nvSpPr>
          <p:cNvPr id="8" name="Text 4"/>
          <p:cNvSpPr txBox="1"/>
          <p:nvPr/>
        </p:nvSpPr>
        <p:spPr>
          <a:xfrm>
            <a:off x="1097280" y="2057400"/>
            <a:ext cx="3291840" cy="548640"/>
          </a:xfrm>
          <a:prstGeom prst="rect">
            <a:avLst/>
          </a:prstGeom>
          <a:noFill/>
          <a:ln/>
        </p:spPr>
        <p:txBody>
          <a:bodyPr wrap="square" lIns="0" tIns="0" rIns="0" bIns="0" rtlCol="0" anchor="ctr"/>
          <a:lstStyle/>
          <a:p>
            <a:pPr marL="0" indent="0">
              <a:buNone/>
            </a:pPr>
            <a:r>
              <a:rPr lang="en-US" sz="1600" dirty="0">
                <a:solidFill>
                  <a:srgbClr val="16242F"/>
                </a:solidFill>
                <a:latin typeface="Arial" pitchFamily="34" charset="0"/>
                <a:ea typeface="Arial" pitchFamily="34" charset="-122"/>
                <a:cs typeface="Arial" pitchFamily="34" charset="-120"/>
              </a:rPr>
              <a:t>Use a sharp pencil. No shading.</a:t>
            </a:r>
            <a:endParaRPr lang="en-US" sz="1600" dirty="0"/>
          </a:p>
        </p:txBody>
      </p:sp>
      <p:sp>
        <p:nvSpPr>
          <p:cNvPr id="9" name="Shape 5"/>
          <p:cNvSpPr/>
          <p:nvPr/>
        </p:nvSpPr>
        <p:spPr>
          <a:xfrm>
            <a:off x="457200" y="2880360"/>
            <a:ext cx="457200" cy="457200"/>
          </a:xfrm>
          <a:prstGeom prst="ellipse">
            <a:avLst/>
          </a:prstGeom>
          <a:solidFill>
            <a:srgbClr val="2E7D4F"/>
          </a:solidFill>
          <a:ln w="12700">
            <a:solidFill>
              <a:srgbClr val="2E7D4F"/>
            </a:solidFill>
            <a:prstDash val="solid"/>
          </a:ln>
        </p:spPr>
      </p:sp>
      <p:pic>
        <p:nvPicPr>
          <p:cNvPr id="10" name="Image 2" descr="preencoded.png"/>
          <p:cNvPicPr>
            <a:picLocks noChangeAspect="1"/>
          </p:cNvPicPr>
          <p:nvPr/>
        </p:nvPicPr>
        <p:blipFill>
          <a:blip r:embed="rId3"/>
          <a:stretch>
            <a:fillRect/>
          </a:stretch>
        </p:blipFill>
        <p:spPr>
          <a:xfrm>
            <a:off x="576072" y="2999232"/>
            <a:ext cx="219456" cy="219456"/>
          </a:xfrm>
          <a:prstGeom prst="rect">
            <a:avLst/>
          </a:prstGeom>
        </p:spPr>
      </p:pic>
      <p:sp>
        <p:nvSpPr>
          <p:cNvPr id="11" name="Text 6"/>
          <p:cNvSpPr txBox="1"/>
          <p:nvPr/>
        </p:nvSpPr>
        <p:spPr>
          <a:xfrm>
            <a:off x="1097280" y="2834640"/>
            <a:ext cx="3291840" cy="548640"/>
          </a:xfrm>
          <a:prstGeom prst="rect">
            <a:avLst/>
          </a:prstGeom>
          <a:noFill/>
          <a:ln/>
        </p:spPr>
        <p:txBody>
          <a:bodyPr wrap="square" lIns="0" tIns="0" rIns="0" bIns="0" rtlCol="0" anchor="ctr"/>
          <a:lstStyle/>
          <a:p>
            <a:pPr marL="0" indent="0">
              <a:buNone/>
            </a:pPr>
            <a:r>
              <a:rPr lang="en-US" sz="1600" dirty="0">
                <a:solidFill>
                  <a:srgbClr val="16242F"/>
                </a:solidFill>
                <a:latin typeface="Arial" pitchFamily="34" charset="0"/>
                <a:ea typeface="Arial" pitchFamily="34" charset="-122"/>
                <a:cs typeface="Arial" pitchFamily="34" charset="-120"/>
              </a:rPr>
              <a:t>Draw large: fill more than half the box.</a:t>
            </a:r>
            <a:endParaRPr lang="en-US" sz="1600" dirty="0"/>
          </a:p>
        </p:txBody>
      </p:sp>
      <p:sp>
        <p:nvSpPr>
          <p:cNvPr id="12" name="Shape 7"/>
          <p:cNvSpPr/>
          <p:nvPr/>
        </p:nvSpPr>
        <p:spPr>
          <a:xfrm>
            <a:off x="457200" y="3657600"/>
            <a:ext cx="457200" cy="457200"/>
          </a:xfrm>
          <a:prstGeom prst="ellipse">
            <a:avLst/>
          </a:prstGeom>
          <a:solidFill>
            <a:srgbClr val="2E7D4F"/>
          </a:solidFill>
          <a:ln w="12700">
            <a:solidFill>
              <a:srgbClr val="2E7D4F"/>
            </a:solidFill>
            <a:prstDash val="solid"/>
          </a:ln>
        </p:spPr>
      </p:sp>
      <p:pic>
        <p:nvPicPr>
          <p:cNvPr id="13" name="Image 3" descr="preencoded.png"/>
          <p:cNvPicPr>
            <a:picLocks noChangeAspect="1"/>
          </p:cNvPicPr>
          <p:nvPr/>
        </p:nvPicPr>
        <p:blipFill>
          <a:blip r:embed="rId3"/>
          <a:stretch>
            <a:fillRect/>
          </a:stretch>
        </p:blipFill>
        <p:spPr>
          <a:xfrm>
            <a:off x="576072" y="3776472"/>
            <a:ext cx="219456" cy="219456"/>
          </a:xfrm>
          <a:prstGeom prst="rect">
            <a:avLst/>
          </a:prstGeom>
        </p:spPr>
      </p:pic>
      <p:sp>
        <p:nvSpPr>
          <p:cNvPr id="14" name="Text 8"/>
          <p:cNvSpPr txBox="1"/>
          <p:nvPr/>
        </p:nvSpPr>
        <p:spPr>
          <a:xfrm>
            <a:off x="1097280" y="3611880"/>
            <a:ext cx="3291840" cy="548640"/>
          </a:xfrm>
          <a:prstGeom prst="rect">
            <a:avLst/>
          </a:prstGeom>
          <a:noFill/>
          <a:ln/>
        </p:spPr>
        <p:txBody>
          <a:bodyPr wrap="square" lIns="0" tIns="0" rIns="0" bIns="0" rtlCol="0" anchor="ctr"/>
          <a:lstStyle/>
          <a:p>
            <a:pPr marL="0" indent="0">
              <a:buNone/>
            </a:pPr>
            <a:r>
              <a:rPr lang="en-US" sz="1600" dirty="0">
                <a:solidFill>
                  <a:srgbClr val="16242F"/>
                </a:solidFill>
                <a:latin typeface="Arial" pitchFamily="34" charset="0"/>
                <a:ea typeface="Arial" pitchFamily="34" charset="-122"/>
                <a:cs typeface="Arial" pitchFamily="34" charset="-120"/>
              </a:rPr>
              <a:t>Label with ruled lines that do not cross and that touch the structure.</a:t>
            </a:r>
            <a:endParaRPr lang="en-US" sz="1600" dirty="0"/>
          </a:p>
        </p:txBody>
      </p:sp>
      <p:sp>
        <p:nvSpPr>
          <p:cNvPr id="15" name="Shape 9"/>
          <p:cNvSpPr/>
          <p:nvPr/>
        </p:nvSpPr>
        <p:spPr>
          <a:xfrm>
            <a:off x="4754880" y="1234440"/>
            <a:ext cx="3931920" cy="3291840"/>
          </a:xfrm>
          <a:prstGeom prst="roundRect">
            <a:avLst>
              <a:gd name="adj" fmla="val 2222"/>
            </a:avLst>
          </a:prstGeom>
          <a:solidFill>
            <a:srgbClr val="FFFFFF"/>
          </a:solidFill>
          <a:ln w="25400">
            <a:solidFill>
              <a:srgbClr val="1F3A5F"/>
            </a:solidFill>
            <a:prstDash val="solid"/>
          </a:ln>
        </p:spPr>
      </p:sp>
      <p:sp>
        <p:nvSpPr>
          <p:cNvPr id="16" name="Shape 10"/>
          <p:cNvSpPr/>
          <p:nvPr/>
        </p:nvSpPr>
        <p:spPr>
          <a:xfrm>
            <a:off x="5029200" y="1691640"/>
            <a:ext cx="2011680" cy="1463040"/>
          </a:xfrm>
          <a:prstGeom prst="rect">
            <a:avLst/>
          </a:prstGeom>
          <a:solidFill>
            <a:srgbClr val="FFFFFF"/>
          </a:solidFill>
          <a:ln w="25400">
            <a:solidFill>
              <a:srgbClr val="444444"/>
            </a:solidFill>
            <a:prstDash val="solid"/>
          </a:ln>
        </p:spPr>
      </p:sp>
      <p:sp>
        <p:nvSpPr>
          <p:cNvPr id="17" name="Shape 11"/>
          <p:cNvSpPr/>
          <p:nvPr/>
        </p:nvSpPr>
        <p:spPr>
          <a:xfrm>
            <a:off x="5349240" y="2011680"/>
            <a:ext cx="1371600" cy="777240"/>
          </a:xfrm>
          <a:prstGeom prst="ellipse">
            <a:avLst/>
          </a:prstGeom>
          <a:solidFill>
            <a:srgbClr val="FFFFFF"/>
          </a:solidFill>
          <a:ln w="15875">
            <a:solidFill>
              <a:srgbClr val="444444"/>
            </a:solidFill>
            <a:prstDash val="solid"/>
          </a:ln>
        </p:spPr>
      </p:sp>
      <p:sp>
        <p:nvSpPr>
          <p:cNvPr id="18" name="Shape 12"/>
          <p:cNvSpPr/>
          <p:nvPr/>
        </p:nvSpPr>
        <p:spPr>
          <a:xfrm>
            <a:off x="5120640" y="1764792"/>
            <a:ext cx="256032" cy="155448"/>
          </a:xfrm>
          <a:prstGeom prst="ellipse">
            <a:avLst/>
          </a:prstGeom>
          <a:solidFill>
            <a:srgbClr val="FFFFFF"/>
          </a:solidFill>
          <a:ln w="15875">
            <a:solidFill>
              <a:srgbClr val="444444"/>
            </a:solidFill>
            <a:prstDash val="solid"/>
          </a:ln>
        </p:spPr>
      </p:sp>
      <p:sp>
        <p:nvSpPr>
          <p:cNvPr id="19" name="Shape 13"/>
          <p:cNvSpPr/>
          <p:nvPr/>
        </p:nvSpPr>
        <p:spPr>
          <a:xfrm>
            <a:off x="5623560" y="1755648"/>
            <a:ext cx="256032" cy="155448"/>
          </a:xfrm>
          <a:prstGeom prst="ellipse">
            <a:avLst/>
          </a:prstGeom>
          <a:solidFill>
            <a:srgbClr val="FFFFFF"/>
          </a:solidFill>
          <a:ln w="15875">
            <a:solidFill>
              <a:srgbClr val="444444"/>
            </a:solidFill>
            <a:prstDash val="solid"/>
          </a:ln>
        </p:spPr>
      </p:sp>
      <p:sp>
        <p:nvSpPr>
          <p:cNvPr id="20" name="Shape 14"/>
          <p:cNvSpPr/>
          <p:nvPr/>
        </p:nvSpPr>
        <p:spPr>
          <a:xfrm>
            <a:off x="6172200" y="1764792"/>
            <a:ext cx="256032" cy="155448"/>
          </a:xfrm>
          <a:prstGeom prst="ellipse">
            <a:avLst/>
          </a:prstGeom>
          <a:solidFill>
            <a:srgbClr val="FFFFFF"/>
          </a:solidFill>
          <a:ln w="15875">
            <a:solidFill>
              <a:srgbClr val="444444"/>
            </a:solidFill>
            <a:prstDash val="solid"/>
          </a:ln>
        </p:spPr>
      </p:sp>
      <p:sp>
        <p:nvSpPr>
          <p:cNvPr id="21" name="Shape 15"/>
          <p:cNvSpPr/>
          <p:nvPr/>
        </p:nvSpPr>
        <p:spPr>
          <a:xfrm>
            <a:off x="6675120" y="2377440"/>
            <a:ext cx="256032" cy="155448"/>
          </a:xfrm>
          <a:prstGeom prst="ellipse">
            <a:avLst/>
          </a:prstGeom>
          <a:solidFill>
            <a:srgbClr val="FFFFFF"/>
          </a:solidFill>
          <a:ln w="15875">
            <a:solidFill>
              <a:srgbClr val="444444"/>
            </a:solidFill>
            <a:prstDash val="solid"/>
          </a:ln>
        </p:spPr>
      </p:sp>
      <p:sp>
        <p:nvSpPr>
          <p:cNvPr id="22" name="Shape 16"/>
          <p:cNvSpPr/>
          <p:nvPr/>
        </p:nvSpPr>
        <p:spPr>
          <a:xfrm>
            <a:off x="5120640" y="2926080"/>
            <a:ext cx="256032" cy="155448"/>
          </a:xfrm>
          <a:prstGeom prst="ellipse">
            <a:avLst/>
          </a:prstGeom>
          <a:solidFill>
            <a:srgbClr val="FFFFFF"/>
          </a:solidFill>
          <a:ln w="15875">
            <a:solidFill>
              <a:srgbClr val="444444"/>
            </a:solidFill>
            <a:prstDash val="solid"/>
          </a:ln>
        </p:spPr>
      </p:sp>
      <p:sp>
        <p:nvSpPr>
          <p:cNvPr id="23" name="Shape 17"/>
          <p:cNvSpPr/>
          <p:nvPr/>
        </p:nvSpPr>
        <p:spPr>
          <a:xfrm>
            <a:off x="5852160" y="2962656"/>
            <a:ext cx="256032" cy="155448"/>
          </a:xfrm>
          <a:prstGeom prst="ellipse">
            <a:avLst/>
          </a:prstGeom>
          <a:solidFill>
            <a:srgbClr val="FFFFFF"/>
          </a:solidFill>
          <a:ln w="15875">
            <a:solidFill>
              <a:srgbClr val="444444"/>
            </a:solidFill>
            <a:prstDash val="solid"/>
          </a:ln>
        </p:spPr>
      </p:sp>
      <p:sp>
        <p:nvSpPr>
          <p:cNvPr id="24" name="Shape 18"/>
          <p:cNvSpPr/>
          <p:nvPr/>
        </p:nvSpPr>
        <p:spPr>
          <a:xfrm>
            <a:off x="6492240" y="2926080"/>
            <a:ext cx="256032" cy="155448"/>
          </a:xfrm>
          <a:prstGeom prst="ellipse">
            <a:avLst/>
          </a:prstGeom>
          <a:solidFill>
            <a:srgbClr val="FFFFFF"/>
          </a:solidFill>
          <a:ln w="15875">
            <a:solidFill>
              <a:srgbClr val="444444"/>
            </a:solidFill>
            <a:prstDash val="solid"/>
          </a:ln>
        </p:spPr>
      </p:sp>
      <p:sp>
        <p:nvSpPr>
          <p:cNvPr id="25" name="Shape 19"/>
          <p:cNvSpPr/>
          <p:nvPr/>
        </p:nvSpPr>
        <p:spPr>
          <a:xfrm>
            <a:off x="7040880" y="1828800"/>
            <a:ext cx="320040" cy="0"/>
          </a:xfrm>
          <a:prstGeom prst="line">
            <a:avLst/>
          </a:prstGeom>
          <a:noFill/>
          <a:ln w="12700">
            <a:solidFill>
              <a:srgbClr val="444444"/>
            </a:solidFill>
            <a:prstDash val="solid"/>
          </a:ln>
        </p:spPr>
      </p:sp>
      <p:sp>
        <p:nvSpPr>
          <p:cNvPr id="26" name="Text 20"/>
          <p:cNvSpPr txBox="1"/>
          <p:nvPr/>
        </p:nvSpPr>
        <p:spPr>
          <a:xfrm>
            <a:off x="7406640" y="1709928"/>
            <a:ext cx="1234440" cy="237744"/>
          </a:xfrm>
          <a:prstGeom prst="rect">
            <a:avLst/>
          </a:prstGeom>
          <a:noFill/>
          <a:ln/>
        </p:spPr>
        <p:txBody>
          <a:bodyPr wrap="square" lIns="0" tIns="0" rIns="0" bIns="0" rtlCol="0" anchor="ctr"/>
          <a:lstStyle/>
          <a:p>
            <a:pPr marL="0" indent="0">
              <a:buNone/>
            </a:pPr>
            <a:r>
              <a:rPr lang="en-US" sz="1200" dirty="0">
                <a:solidFill>
                  <a:srgbClr val="16242F"/>
                </a:solidFill>
                <a:latin typeface="Arial" pitchFamily="34" charset="0"/>
                <a:ea typeface="Arial" pitchFamily="34" charset="-122"/>
                <a:cs typeface="Arial" pitchFamily="34" charset="-120"/>
              </a:rPr>
              <a:t>cell wall</a:t>
            </a:r>
            <a:endParaRPr lang="en-US" sz="1200" dirty="0"/>
          </a:p>
        </p:txBody>
      </p:sp>
      <p:sp>
        <p:nvSpPr>
          <p:cNvPr id="27" name="Shape 21"/>
          <p:cNvSpPr/>
          <p:nvPr/>
        </p:nvSpPr>
        <p:spPr>
          <a:xfrm>
            <a:off x="7004304" y="2487168"/>
            <a:ext cx="356616" cy="0"/>
          </a:xfrm>
          <a:prstGeom prst="line">
            <a:avLst/>
          </a:prstGeom>
          <a:noFill/>
          <a:ln w="12700">
            <a:solidFill>
              <a:srgbClr val="444444"/>
            </a:solidFill>
            <a:prstDash val="solid"/>
          </a:ln>
        </p:spPr>
      </p:sp>
      <p:sp>
        <p:nvSpPr>
          <p:cNvPr id="28" name="Text 22"/>
          <p:cNvSpPr txBox="1"/>
          <p:nvPr/>
        </p:nvSpPr>
        <p:spPr>
          <a:xfrm>
            <a:off x="7406640" y="2368296"/>
            <a:ext cx="1234440" cy="237744"/>
          </a:xfrm>
          <a:prstGeom prst="rect">
            <a:avLst/>
          </a:prstGeom>
          <a:noFill/>
          <a:ln/>
        </p:spPr>
        <p:txBody>
          <a:bodyPr wrap="square" lIns="0" tIns="0" rIns="0" bIns="0" rtlCol="0" anchor="ctr"/>
          <a:lstStyle/>
          <a:p>
            <a:pPr marL="0" indent="0">
              <a:buNone/>
            </a:pPr>
            <a:r>
              <a:rPr lang="en-US" sz="1200" dirty="0">
                <a:solidFill>
                  <a:srgbClr val="16242F"/>
                </a:solidFill>
                <a:latin typeface="Arial" pitchFamily="34" charset="0"/>
                <a:ea typeface="Arial" pitchFamily="34" charset="-122"/>
                <a:cs typeface="Arial" pitchFamily="34" charset="-120"/>
              </a:rPr>
              <a:t>chloroplast</a:t>
            </a:r>
            <a:endParaRPr lang="en-US" sz="1200" dirty="0"/>
          </a:p>
        </p:txBody>
      </p:sp>
      <p:sp>
        <p:nvSpPr>
          <p:cNvPr id="29" name="Shape 23"/>
          <p:cNvSpPr/>
          <p:nvPr/>
        </p:nvSpPr>
        <p:spPr>
          <a:xfrm>
            <a:off x="6720840" y="2788920"/>
            <a:ext cx="640080" cy="0"/>
          </a:xfrm>
          <a:prstGeom prst="line">
            <a:avLst/>
          </a:prstGeom>
          <a:noFill/>
          <a:ln w="12700">
            <a:solidFill>
              <a:srgbClr val="444444"/>
            </a:solidFill>
            <a:prstDash val="solid"/>
          </a:ln>
        </p:spPr>
      </p:sp>
      <p:sp>
        <p:nvSpPr>
          <p:cNvPr id="30" name="Text 24"/>
          <p:cNvSpPr txBox="1"/>
          <p:nvPr/>
        </p:nvSpPr>
        <p:spPr>
          <a:xfrm>
            <a:off x="7406640" y="2670048"/>
            <a:ext cx="1234440" cy="237744"/>
          </a:xfrm>
          <a:prstGeom prst="rect">
            <a:avLst/>
          </a:prstGeom>
          <a:noFill/>
          <a:ln/>
        </p:spPr>
        <p:txBody>
          <a:bodyPr wrap="square" lIns="0" tIns="0" rIns="0" bIns="0" rtlCol="0" anchor="ctr"/>
          <a:lstStyle/>
          <a:p>
            <a:pPr marL="0" indent="0">
              <a:buNone/>
            </a:pPr>
            <a:r>
              <a:rPr lang="en-US" sz="1200" dirty="0">
                <a:solidFill>
                  <a:srgbClr val="16242F"/>
                </a:solidFill>
                <a:latin typeface="Arial" pitchFamily="34" charset="0"/>
                <a:ea typeface="Arial" pitchFamily="34" charset="-122"/>
                <a:cs typeface="Arial" pitchFamily="34" charset="-120"/>
              </a:rPr>
              <a:t>vacuole</a:t>
            </a:r>
            <a:endParaRPr lang="en-US" sz="1200" dirty="0"/>
          </a:p>
        </p:txBody>
      </p:sp>
      <p:sp>
        <p:nvSpPr>
          <p:cNvPr id="31" name="Text 25"/>
          <p:cNvSpPr txBox="1"/>
          <p:nvPr/>
        </p:nvSpPr>
        <p:spPr>
          <a:xfrm>
            <a:off x="5029200" y="4069080"/>
            <a:ext cx="3520440" cy="274320"/>
          </a:xfrm>
          <a:prstGeom prst="rect">
            <a:avLst/>
          </a:prstGeom>
          <a:noFill/>
          <a:ln/>
        </p:spPr>
        <p:txBody>
          <a:bodyPr wrap="square" lIns="0" tIns="0" rIns="0" bIns="0" rtlCol="0" anchor="ctr"/>
          <a:lstStyle/>
          <a:p>
            <a:pPr marL="0" indent="0">
              <a:buNone/>
            </a:pPr>
            <a:r>
              <a:rPr lang="en-US" sz="1200" dirty="0">
                <a:solidFill>
                  <a:srgbClr val="16242F"/>
                </a:solidFill>
                <a:latin typeface="Arial" pitchFamily="34" charset="0"/>
                <a:ea typeface="Arial" pitchFamily="34" charset="-122"/>
                <a:cs typeface="Arial" pitchFamily="34" charset="-120"/>
              </a:rPr>
              <a:t>Title: Leaf cells      Magnification: ×400</a:t>
            </a:r>
            <a:endParaRPr lang="en-US" sz="1200" dirty="0"/>
          </a:p>
        </p:txBody>
      </p:sp>
      <p:sp>
        <p:nvSpPr>
          <p:cNvPr id="32" name="Shape 26"/>
          <p:cNvSpPr/>
          <p:nvPr/>
        </p:nvSpPr>
        <p:spPr>
          <a:xfrm>
            <a:off x="5029200" y="4069080"/>
            <a:ext cx="3474720" cy="0"/>
          </a:xfrm>
          <a:prstGeom prst="line">
            <a:avLst/>
          </a:prstGeom>
          <a:noFill/>
          <a:ln w="12700">
            <a:solidFill>
              <a:srgbClr val="BFC8D0"/>
            </a:solidFill>
            <a:prstDash val="solid"/>
          </a:ln>
        </p:spPr>
      </p:sp>
      <p:sp>
        <p:nvSpPr>
          <p:cNvPr id="33"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Measuring and magnification</a:t>
            </a:r>
            <a:endParaRPr lang="en-US" sz="3600" dirty="0"/>
          </a:p>
        </p:txBody>
      </p:sp>
      <p:sp>
        <p:nvSpPr>
          <p:cNvPr id="3" name="Shape 1"/>
          <p:cNvSpPr/>
          <p:nvPr/>
        </p:nvSpPr>
        <p:spPr>
          <a:xfrm>
            <a:off x="640080" y="1280160"/>
            <a:ext cx="2926080" cy="2560320"/>
          </a:xfrm>
          <a:custGeom>
            <a:avLst/>
            <a:gdLst/>
            <a:ahLst/>
            <a:cxnLst/>
            <a:rect l="l" t="t" r="r" b="b"/>
            <a:pathLst>
              <a:path w="2926080" h="2560320">
                <a:moveTo>
                  <a:pt x="1463040" y="0"/>
                </a:moveTo>
                <a:lnTo>
                  <a:pt x="2926080" y="2560320"/>
                </a:lnTo>
                <a:lnTo>
                  <a:pt x="0" y="2560320"/>
                </a:lnTo>
                <a:close/>
              </a:path>
            </a:pathLst>
          </a:custGeom>
          <a:solidFill>
            <a:srgbClr val="1F3A5F"/>
          </a:solidFill>
          <a:ln w="12700">
            <a:solidFill>
              <a:srgbClr val="1F3A5F"/>
            </a:solidFill>
            <a:prstDash val="solid"/>
          </a:ln>
        </p:spPr>
      </p:sp>
      <p:sp>
        <p:nvSpPr>
          <p:cNvPr id="4" name="Shape 2"/>
          <p:cNvSpPr/>
          <p:nvPr/>
        </p:nvSpPr>
        <p:spPr>
          <a:xfrm>
            <a:off x="1371600" y="2560320"/>
            <a:ext cx="1463040" cy="0"/>
          </a:xfrm>
          <a:prstGeom prst="line">
            <a:avLst/>
          </a:prstGeom>
          <a:noFill/>
          <a:ln w="25400">
            <a:solidFill>
              <a:srgbClr val="FFFFFF"/>
            </a:solidFill>
            <a:prstDash val="solid"/>
          </a:ln>
        </p:spPr>
      </p:sp>
      <p:sp>
        <p:nvSpPr>
          <p:cNvPr id="5" name="Shape 3"/>
          <p:cNvSpPr/>
          <p:nvPr/>
        </p:nvSpPr>
        <p:spPr>
          <a:xfrm>
            <a:off x="2103120" y="2560320"/>
            <a:ext cx="0" cy="1280160"/>
          </a:xfrm>
          <a:prstGeom prst="line">
            <a:avLst/>
          </a:prstGeom>
          <a:noFill/>
          <a:ln w="25400">
            <a:solidFill>
              <a:srgbClr val="FFFFFF"/>
            </a:solidFill>
            <a:prstDash val="solid"/>
          </a:ln>
        </p:spPr>
      </p:sp>
      <p:sp>
        <p:nvSpPr>
          <p:cNvPr id="6" name="Text 4"/>
          <p:cNvSpPr txBox="1"/>
          <p:nvPr/>
        </p:nvSpPr>
        <p:spPr>
          <a:xfrm>
            <a:off x="1737360" y="1783080"/>
            <a:ext cx="731520" cy="640080"/>
          </a:xfrm>
          <a:prstGeom prst="rect">
            <a:avLst/>
          </a:prstGeom>
          <a:noFill/>
          <a:ln/>
        </p:spPr>
        <p:txBody>
          <a:bodyPr wrap="square" lIns="0" tIns="0" rIns="0" bIns="0" rtlCol="0" anchor="ctr"/>
          <a:lstStyle/>
          <a:p>
            <a:pPr marL="0" indent="0" algn="ctr">
              <a:buNone/>
            </a:pPr>
            <a:r>
              <a:rPr lang="en-US" sz="3200" b="1" dirty="0">
                <a:solidFill>
                  <a:srgbClr val="FFFFFF"/>
                </a:solidFill>
                <a:latin typeface="Arial" pitchFamily="34" charset="0"/>
                <a:ea typeface="Arial" pitchFamily="34" charset="-122"/>
                <a:cs typeface="Arial" pitchFamily="34" charset="-120"/>
              </a:rPr>
              <a:t>I</a:t>
            </a:r>
            <a:endParaRPr lang="en-US" sz="3200" dirty="0"/>
          </a:p>
        </p:txBody>
      </p:sp>
      <p:sp>
        <p:nvSpPr>
          <p:cNvPr id="7" name="Text 5"/>
          <p:cNvSpPr txBox="1"/>
          <p:nvPr/>
        </p:nvSpPr>
        <p:spPr>
          <a:xfrm>
            <a:off x="1417320" y="3017520"/>
            <a:ext cx="640080" cy="640080"/>
          </a:xfrm>
          <a:prstGeom prst="rect">
            <a:avLst/>
          </a:prstGeom>
          <a:noFill/>
          <a:ln/>
        </p:spPr>
        <p:txBody>
          <a:bodyPr wrap="square" lIns="0" tIns="0" rIns="0" bIns="0" rtlCol="0" anchor="ctr"/>
          <a:lstStyle/>
          <a:p>
            <a:pPr marL="0" indent="0" algn="ctr">
              <a:buNone/>
            </a:pPr>
            <a:r>
              <a:rPr lang="en-US" sz="3200" b="1" dirty="0">
                <a:solidFill>
                  <a:srgbClr val="FFFFFF"/>
                </a:solidFill>
                <a:latin typeface="Arial" pitchFamily="34" charset="0"/>
                <a:ea typeface="Arial" pitchFamily="34" charset="-122"/>
                <a:cs typeface="Arial" pitchFamily="34" charset="-120"/>
              </a:rPr>
              <a:t>A</a:t>
            </a:r>
            <a:endParaRPr lang="en-US" sz="3200" dirty="0"/>
          </a:p>
        </p:txBody>
      </p:sp>
      <p:sp>
        <p:nvSpPr>
          <p:cNvPr id="8" name="Text 6"/>
          <p:cNvSpPr txBox="1"/>
          <p:nvPr/>
        </p:nvSpPr>
        <p:spPr>
          <a:xfrm>
            <a:off x="2194560" y="3017520"/>
            <a:ext cx="640080" cy="640080"/>
          </a:xfrm>
          <a:prstGeom prst="rect">
            <a:avLst/>
          </a:prstGeom>
          <a:noFill/>
          <a:ln/>
        </p:spPr>
        <p:txBody>
          <a:bodyPr wrap="square" lIns="0" tIns="0" rIns="0" bIns="0" rtlCol="0" anchor="ctr"/>
          <a:lstStyle/>
          <a:p>
            <a:pPr marL="0" indent="0" algn="ctr">
              <a:buNone/>
            </a:pPr>
            <a:r>
              <a:rPr lang="en-US" sz="3200" b="1" dirty="0">
                <a:solidFill>
                  <a:srgbClr val="FFFFFF"/>
                </a:solidFill>
                <a:latin typeface="Arial" pitchFamily="34" charset="0"/>
                <a:ea typeface="Arial" pitchFamily="34" charset="-122"/>
                <a:cs typeface="Arial" pitchFamily="34" charset="-120"/>
              </a:rPr>
              <a:t>M</a:t>
            </a:r>
            <a:endParaRPr lang="en-US" sz="3200" dirty="0"/>
          </a:p>
        </p:txBody>
      </p:sp>
      <p:sp>
        <p:nvSpPr>
          <p:cNvPr id="9" name="Text 7"/>
          <p:cNvSpPr txBox="1"/>
          <p:nvPr/>
        </p:nvSpPr>
        <p:spPr>
          <a:xfrm>
            <a:off x="457200" y="3977640"/>
            <a:ext cx="3291840" cy="548640"/>
          </a:xfrm>
          <a:prstGeom prst="rect">
            <a:avLst/>
          </a:prstGeom>
          <a:noFill/>
          <a:ln/>
        </p:spPr>
        <p:txBody>
          <a:bodyPr wrap="square" lIns="0" tIns="0" rIns="0" bIns="0" rtlCol="0" anchor="t"/>
          <a:lstStyle/>
          <a:p>
            <a:pPr marL="0" indent="0" algn="ctr">
              <a:buNone/>
            </a:pPr>
            <a:r>
              <a:rPr lang="en-US" sz="1200" dirty="0">
                <a:solidFill>
                  <a:srgbClr val="4F6069"/>
                </a:solidFill>
                <a:latin typeface="Arial" pitchFamily="34" charset="0"/>
                <a:ea typeface="Arial" pitchFamily="34" charset="-122"/>
                <a:cs typeface="Arial" pitchFamily="34" charset="-120"/>
              </a:rPr>
              <a:t>I = image size   A = actual size   M = magnification. Cover the one you want to find.</a:t>
            </a:r>
            <a:endParaRPr lang="en-US" sz="1200" dirty="0"/>
          </a:p>
        </p:txBody>
      </p:sp>
      <p:sp>
        <p:nvSpPr>
          <p:cNvPr id="10" name="Text 8"/>
          <p:cNvSpPr txBox="1"/>
          <p:nvPr/>
        </p:nvSpPr>
        <p:spPr>
          <a:xfrm>
            <a:off x="4206240" y="1188720"/>
            <a:ext cx="4480560" cy="777240"/>
          </a:xfrm>
          <a:prstGeom prst="rect">
            <a:avLst/>
          </a:prstGeom>
          <a:noFill/>
          <a:ln/>
        </p:spPr>
        <p:txBody>
          <a:bodyPr wrap="square" lIns="0" tIns="0" rIns="0" bIns="0" rtlCol="0" anchor="t"/>
          <a:lstStyle/>
          <a:p>
            <a:pPr marL="0" indent="0">
              <a:buNone/>
            </a:pPr>
            <a:r>
              <a:rPr lang="en-US" sz="2000" b="1" dirty="0">
                <a:solidFill>
                  <a:srgbClr val="1F3A5F"/>
                </a:solidFill>
                <a:latin typeface="Arial" pitchFamily="34" charset="0"/>
                <a:ea typeface="Arial" pitchFamily="34" charset="-122"/>
                <a:cs typeface="Arial" pitchFamily="34" charset="-120"/>
              </a:rPr>
              <a:t>magnification =</a:t>
            </a:r>
            <a:endParaRPr lang="en-US" sz="2000" dirty="0"/>
          </a:p>
          <a:p>
            <a:pPr marL="0" indent="0">
              <a:buNone/>
            </a:pPr>
            <a:r>
              <a:rPr lang="en-US" sz="2000" b="1" dirty="0">
                <a:solidFill>
                  <a:srgbClr val="1F3A5F"/>
                </a:solidFill>
                <a:latin typeface="Arial" pitchFamily="34" charset="0"/>
                <a:ea typeface="Arial" pitchFamily="34" charset="-122"/>
                <a:cs typeface="Arial" pitchFamily="34" charset="-120"/>
              </a:rPr>
              <a:t>image size ÷ actual size</a:t>
            </a:r>
            <a:endParaRPr lang="en-US" sz="2000" dirty="0"/>
          </a:p>
        </p:txBody>
      </p:sp>
      <p:sp>
        <p:nvSpPr>
          <p:cNvPr id="11" name="Text 9"/>
          <p:cNvSpPr/>
          <p:nvPr/>
        </p:nvSpPr>
        <p:spPr>
          <a:xfrm>
            <a:off x="4206240" y="2103120"/>
            <a:ext cx="329184" cy="329184"/>
          </a:xfrm>
          <a:prstGeom prst="ellipse">
            <a:avLst/>
          </a:prstGeom>
          <a:solidFill>
            <a:srgbClr val="A67C2E"/>
          </a:solid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12" name="Text 10"/>
          <p:cNvSpPr txBox="1"/>
          <p:nvPr/>
        </p:nvSpPr>
        <p:spPr>
          <a:xfrm>
            <a:off x="4663440" y="2084832"/>
            <a:ext cx="4023360" cy="365760"/>
          </a:xfrm>
          <a:prstGeom prst="rect">
            <a:avLst/>
          </a:prstGeom>
          <a:noFill/>
          <a:ln/>
        </p:spPr>
        <p:txBody>
          <a:bodyPr wrap="square" lIns="0" tIns="0" rIns="0" bIns="0" rtlCol="0" anchor="ctr"/>
          <a:lstStyle/>
          <a:p>
            <a:pPr marL="0" indent="0">
              <a:buNone/>
            </a:pPr>
            <a:r>
              <a:rPr lang="en-US" sz="1500" dirty="0">
                <a:solidFill>
                  <a:srgbClr val="16242F"/>
                </a:solidFill>
                <a:latin typeface="Arial" pitchFamily="34" charset="0"/>
                <a:ea typeface="Arial" pitchFamily="34" charset="-122"/>
                <a:cs typeface="Arial" pitchFamily="34" charset="-120"/>
              </a:rPr>
              <a:t>Measure with the Measure tool (µm).</a:t>
            </a:r>
            <a:endParaRPr lang="en-US" sz="1500" dirty="0"/>
          </a:p>
        </p:txBody>
      </p:sp>
      <p:sp>
        <p:nvSpPr>
          <p:cNvPr id="13" name="Text 11"/>
          <p:cNvSpPr/>
          <p:nvPr/>
        </p:nvSpPr>
        <p:spPr>
          <a:xfrm>
            <a:off x="4206240" y="2542032"/>
            <a:ext cx="329184" cy="329184"/>
          </a:xfrm>
          <a:prstGeom prst="ellipse">
            <a:avLst/>
          </a:prstGeom>
          <a:solidFill>
            <a:srgbClr val="A67C2E"/>
          </a:solid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4" name="Text 12"/>
          <p:cNvSpPr txBox="1"/>
          <p:nvPr/>
        </p:nvSpPr>
        <p:spPr>
          <a:xfrm>
            <a:off x="4663440" y="2523744"/>
            <a:ext cx="4023360" cy="365760"/>
          </a:xfrm>
          <a:prstGeom prst="rect">
            <a:avLst/>
          </a:prstGeom>
          <a:noFill/>
          <a:ln/>
        </p:spPr>
        <p:txBody>
          <a:bodyPr wrap="square" lIns="0" tIns="0" rIns="0" bIns="0" rtlCol="0" anchor="ctr"/>
          <a:lstStyle/>
          <a:p>
            <a:pPr marL="0" indent="0">
              <a:buNone/>
            </a:pPr>
            <a:r>
              <a:rPr lang="en-US" sz="1500" dirty="0">
                <a:solidFill>
                  <a:srgbClr val="16242F"/>
                </a:solidFill>
                <a:latin typeface="Arial" pitchFamily="34" charset="0"/>
                <a:ea typeface="Arial" pitchFamily="34" charset="-122"/>
                <a:cs typeface="Arial" pitchFamily="34" charset="-120"/>
              </a:rPr>
              <a:t>Use the same units: 1 mm = 1000 µm.</a:t>
            </a:r>
            <a:endParaRPr lang="en-US" sz="1500" dirty="0"/>
          </a:p>
        </p:txBody>
      </p:sp>
      <p:sp>
        <p:nvSpPr>
          <p:cNvPr id="15" name="Text 13"/>
          <p:cNvSpPr/>
          <p:nvPr/>
        </p:nvSpPr>
        <p:spPr>
          <a:xfrm>
            <a:off x="4206240" y="2980944"/>
            <a:ext cx="329184" cy="329184"/>
          </a:xfrm>
          <a:prstGeom prst="ellipse">
            <a:avLst/>
          </a:prstGeom>
          <a:solidFill>
            <a:srgbClr val="A67C2E"/>
          </a:solid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6" name="Text 14"/>
          <p:cNvSpPr txBox="1"/>
          <p:nvPr/>
        </p:nvSpPr>
        <p:spPr>
          <a:xfrm>
            <a:off x="4663440" y="2962656"/>
            <a:ext cx="4023360" cy="365760"/>
          </a:xfrm>
          <a:prstGeom prst="rect">
            <a:avLst/>
          </a:prstGeom>
          <a:noFill/>
          <a:ln/>
        </p:spPr>
        <p:txBody>
          <a:bodyPr wrap="square" lIns="0" tIns="0" rIns="0" bIns="0" rtlCol="0" anchor="ctr"/>
          <a:lstStyle/>
          <a:p>
            <a:pPr marL="0" indent="0">
              <a:buNone/>
            </a:pPr>
            <a:r>
              <a:rPr lang="en-US" sz="1500" dirty="0">
                <a:solidFill>
                  <a:srgbClr val="16242F"/>
                </a:solidFill>
                <a:latin typeface="Arial" pitchFamily="34" charset="0"/>
                <a:ea typeface="Arial" pitchFamily="34" charset="-122"/>
                <a:cs typeface="Arial" pitchFamily="34" charset="-120"/>
              </a:rPr>
              <a:t>Divide the image size by the actual size.</a:t>
            </a:r>
            <a:endParaRPr lang="en-US" sz="1500" dirty="0"/>
          </a:p>
        </p:txBody>
      </p:sp>
      <p:sp>
        <p:nvSpPr>
          <p:cNvPr id="17" name="Shape 15"/>
          <p:cNvSpPr/>
          <p:nvPr/>
        </p:nvSpPr>
        <p:spPr>
          <a:xfrm>
            <a:off x="4206240" y="3520440"/>
            <a:ext cx="4480560" cy="1097280"/>
          </a:xfrm>
          <a:prstGeom prst="roundRect">
            <a:avLst>
              <a:gd name="adj" fmla="val 8333"/>
            </a:avLst>
          </a:prstGeom>
          <a:solidFill>
            <a:srgbClr val="E8EEF5"/>
          </a:solidFill>
          <a:ln w="12700">
            <a:solidFill>
              <a:srgbClr val="E8EEF5"/>
            </a:solidFill>
            <a:prstDash val="solid"/>
          </a:ln>
        </p:spPr>
      </p:sp>
      <p:sp>
        <p:nvSpPr>
          <p:cNvPr id="18" name="Text 16"/>
          <p:cNvSpPr txBox="1"/>
          <p:nvPr/>
        </p:nvSpPr>
        <p:spPr>
          <a:xfrm>
            <a:off x="4434840" y="3584448"/>
            <a:ext cx="4023360" cy="274320"/>
          </a:xfrm>
          <a:prstGeom prst="rect">
            <a:avLst/>
          </a:prstGeom>
          <a:noFill/>
          <a:ln/>
        </p:spPr>
        <p:txBody>
          <a:bodyPr wrap="square" lIns="0" tIns="0" rIns="0" bIns="0" rtlCol="0" anchor="ctr"/>
          <a:lstStyle/>
          <a:p>
            <a:pPr marL="0" indent="0">
              <a:buNone/>
            </a:pPr>
            <a:r>
              <a:rPr lang="en-US" sz="1400" b="1" dirty="0">
                <a:solidFill>
                  <a:srgbClr val="1F3A5F"/>
                </a:solidFill>
                <a:latin typeface="Arial" pitchFamily="34" charset="0"/>
                <a:ea typeface="Arial" pitchFamily="34" charset="-122"/>
                <a:cs typeface="Arial" pitchFamily="34" charset="-120"/>
              </a:rPr>
              <a:t>Worked example</a:t>
            </a:r>
            <a:endParaRPr lang="en-US" sz="1400" dirty="0"/>
          </a:p>
        </p:txBody>
      </p:sp>
      <p:sp>
        <p:nvSpPr>
          <p:cNvPr id="19" name="Text 17"/>
          <p:cNvSpPr txBox="1"/>
          <p:nvPr/>
        </p:nvSpPr>
        <p:spPr>
          <a:xfrm>
            <a:off x="4434840" y="3877056"/>
            <a:ext cx="4023360" cy="274320"/>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Chloroplast: 8 µm. Drawing: 3.2 mm.</a:t>
            </a:r>
            <a:endParaRPr lang="en-US" sz="1300" dirty="0"/>
          </a:p>
        </p:txBody>
      </p:sp>
      <p:sp>
        <p:nvSpPr>
          <p:cNvPr id="20" name="Text 18"/>
          <p:cNvSpPr txBox="1"/>
          <p:nvPr/>
        </p:nvSpPr>
        <p:spPr>
          <a:xfrm>
            <a:off x="4434840" y="4187952"/>
            <a:ext cx="4023360" cy="320040"/>
          </a:xfrm>
          <a:prstGeom prst="rect">
            <a:avLst/>
          </a:prstGeom>
          <a:noFill/>
          <a:ln/>
        </p:spPr>
        <p:txBody>
          <a:bodyPr wrap="square" lIns="0" tIns="0" rIns="0" bIns="0" rtlCol="0" anchor="ctr"/>
          <a:lstStyle/>
          <a:p>
            <a:pPr marL="0" indent="0">
              <a:buNone/>
            </a:pPr>
            <a:r>
              <a:rPr lang="en-US" sz="1600" b="1" dirty="0">
                <a:solidFill>
                  <a:srgbClr val="1F3A5F"/>
                </a:solidFill>
                <a:latin typeface="Arial" pitchFamily="34" charset="0"/>
                <a:ea typeface="Arial" pitchFamily="34" charset="-122"/>
                <a:cs typeface="Arial" pitchFamily="34" charset="-120"/>
              </a:rPr>
              <a:t>3.2 mm = 3200 µm, so 3200 ÷ 8 = ×400</a:t>
            </a:r>
            <a:endParaRPr lang="en-US" sz="16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400" b="1" dirty="0">
                <a:solidFill>
                  <a:srgbClr val="1F3A5F"/>
                </a:solidFill>
                <a:latin typeface="Arial" pitchFamily="34" charset="0"/>
                <a:ea typeface="Arial" pitchFamily="34" charset="-122"/>
                <a:cs typeface="Arial" pitchFamily="34" charset="-120"/>
              </a:rPr>
              <a:t>Comparing plant and animal cells</a:t>
            </a:r>
            <a:endParaRPr lang="en-US" sz="3400" dirty="0"/>
          </a:p>
        </p:txBody>
      </p:sp>
      <p:sp>
        <p:nvSpPr>
          <p:cNvPr id="3" name="Shape 1"/>
          <p:cNvSpPr/>
          <p:nvPr/>
        </p:nvSpPr>
        <p:spPr>
          <a:xfrm>
            <a:off x="457200" y="1234440"/>
            <a:ext cx="2743200" cy="457200"/>
          </a:xfrm>
          <a:prstGeom prst="rect">
            <a:avLst/>
          </a:prstGeom>
          <a:solidFill>
            <a:srgbClr val="1F3A5F"/>
          </a:solidFill>
          <a:ln w="12700">
            <a:solidFill>
              <a:srgbClr val="1F3A5F"/>
            </a:solidFill>
            <a:prstDash val="solid"/>
          </a:ln>
        </p:spPr>
      </p:sp>
      <p:sp>
        <p:nvSpPr>
          <p:cNvPr id="4" name="Text 2"/>
          <p:cNvSpPr txBox="1"/>
          <p:nvPr/>
        </p:nvSpPr>
        <p:spPr>
          <a:xfrm>
            <a:off x="594360" y="1234440"/>
            <a:ext cx="2606040" cy="457200"/>
          </a:xfrm>
          <a:prstGeom prst="rect">
            <a:avLst/>
          </a:prstGeom>
          <a:noFill/>
          <a:ln/>
        </p:spPr>
        <p:txBody>
          <a:bodyPr wrap="square" lIns="0" tIns="0" rIns="0" bIns="0" rtlCol="0" anchor="ctr"/>
          <a:lstStyle/>
          <a:p>
            <a:pPr marL="0" indent="0" algn="l">
              <a:buNone/>
            </a:pPr>
            <a:r>
              <a:rPr lang="en-US" sz="1400" b="1" dirty="0">
                <a:solidFill>
                  <a:srgbClr val="FFFFFF"/>
                </a:solidFill>
                <a:latin typeface="Arial" pitchFamily="34" charset="0"/>
                <a:ea typeface="Arial" pitchFamily="34" charset="-122"/>
                <a:cs typeface="Arial" pitchFamily="34" charset="-120"/>
              </a:rPr>
              <a:t>Structure</a:t>
            </a:r>
            <a:endParaRPr lang="en-US" sz="1400" dirty="0"/>
          </a:p>
        </p:txBody>
      </p:sp>
      <p:sp>
        <p:nvSpPr>
          <p:cNvPr id="5" name="Shape 3"/>
          <p:cNvSpPr/>
          <p:nvPr/>
        </p:nvSpPr>
        <p:spPr>
          <a:xfrm>
            <a:off x="3200400" y="1234440"/>
            <a:ext cx="1554480" cy="457200"/>
          </a:xfrm>
          <a:prstGeom prst="rect">
            <a:avLst/>
          </a:prstGeom>
          <a:solidFill>
            <a:srgbClr val="1F3A5F"/>
          </a:solidFill>
          <a:ln w="12700">
            <a:solidFill>
              <a:srgbClr val="1F3A5F"/>
            </a:solidFill>
            <a:prstDash val="solid"/>
          </a:ln>
        </p:spPr>
      </p:sp>
      <p:sp>
        <p:nvSpPr>
          <p:cNvPr id="6" name="Text 4"/>
          <p:cNvSpPr txBox="1"/>
          <p:nvPr/>
        </p:nvSpPr>
        <p:spPr>
          <a:xfrm>
            <a:off x="3200400" y="1234440"/>
            <a:ext cx="155448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Leaf cell</a:t>
            </a:r>
            <a:endParaRPr lang="en-US" sz="1400" dirty="0"/>
          </a:p>
        </p:txBody>
      </p:sp>
      <p:sp>
        <p:nvSpPr>
          <p:cNvPr id="7" name="Shape 5"/>
          <p:cNvSpPr/>
          <p:nvPr/>
        </p:nvSpPr>
        <p:spPr>
          <a:xfrm>
            <a:off x="4754880" y="1234440"/>
            <a:ext cx="1554480" cy="457200"/>
          </a:xfrm>
          <a:prstGeom prst="rect">
            <a:avLst/>
          </a:prstGeom>
          <a:solidFill>
            <a:srgbClr val="1F3A5F"/>
          </a:solidFill>
          <a:ln w="12700">
            <a:solidFill>
              <a:srgbClr val="1F3A5F"/>
            </a:solidFill>
            <a:prstDash val="solid"/>
          </a:ln>
        </p:spPr>
      </p:sp>
      <p:sp>
        <p:nvSpPr>
          <p:cNvPr id="8" name="Text 6"/>
          <p:cNvSpPr txBox="1"/>
          <p:nvPr/>
        </p:nvSpPr>
        <p:spPr>
          <a:xfrm>
            <a:off x="4754880" y="1234440"/>
            <a:ext cx="155448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Cheek cell</a:t>
            </a:r>
            <a:endParaRPr lang="en-US" sz="1400" dirty="0"/>
          </a:p>
        </p:txBody>
      </p:sp>
      <p:sp>
        <p:nvSpPr>
          <p:cNvPr id="9" name="Shape 7"/>
          <p:cNvSpPr/>
          <p:nvPr/>
        </p:nvSpPr>
        <p:spPr>
          <a:xfrm>
            <a:off x="457200" y="1691640"/>
            <a:ext cx="5852160" cy="548640"/>
          </a:xfrm>
          <a:prstGeom prst="rect">
            <a:avLst/>
          </a:prstGeom>
          <a:solidFill>
            <a:srgbClr val="E8EEF5"/>
          </a:solidFill>
          <a:ln w="12700">
            <a:solidFill>
              <a:srgbClr val="E8EEF5"/>
            </a:solidFill>
            <a:prstDash val="solid"/>
          </a:ln>
        </p:spPr>
      </p:sp>
      <p:sp>
        <p:nvSpPr>
          <p:cNvPr id="10" name="Text 8"/>
          <p:cNvSpPr txBox="1"/>
          <p:nvPr/>
        </p:nvSpPr>
        <p:spPr>
          <a:xfrm>
            <a:off x="594360" y="1691640"/>
            <a:ext cx="2560320" cy="548640"/>
          </a:xfrm>
          <a:prstGeom prst="rect">
            <a:avLst/>
          </a:prstGeom>
          <a:noFill/>
          <a:ln/>
        </p:spPr>
        <p:txBody>
          <a:bodyPr wrap="square" lIns="0" tIns="0" rIns="0" bIns="0" rtlCol="0" anchor="ctr"/>
          <a:lstStyle/>
          <a:p>
            <a:pPr marL="0" indent="0">
              <a:buNone/>
            </a:pPr>
            <a:r>
              <a:rPr lang="en-US" sz="1500" dirty="0">
                <a:solidFill>
                  <a:srgbClr val="16242F"/>
                </a:solidFill>
                <a:latin typeface="Arial" pitchFamily="34" charset="0"/>
                <a:ea typeface="Arial" pitchFamily="34" charset="-122"/>
                <a:cs typeface="Arial" pitchFamily="34" charset="-120"/>
              </a:rPr>
              <a:t>Cell wall</a:t>
            </a:r>
            <a:endParaRPr lang="en-US" sz="1500" dirty="0"/>
          </a:p>
        </p:txBody>
      </p:sp>
      <p:sp>
        <p:nvSpPr>
          <p:cNvPr id="11" name="Shape 9"/>
          <p:cNvSpPr/>
          <p:nvPr/>
        </p:nvSpPr>
        <p:spPr>
          <a:xfrm>
            <a:off x="3813048" y="1801368"/>
            <a:ext cx="329184" cy="329184"/>
          </a:xfrm>
          <a:prstGeom prst="ellipse">
            <a:avLst/>
          </a:prstGeom>
          <a:solidFill>
            <a:srgbClr val="2E7D4F"/>
          </a:solidFill>
          <a:ln w="12700">
            <a:solidFill>
              <a:srgbClr val="2E7D4F"/>
            </a:solidFill>
            <a:prstDash val="solid"/>
          </a:ln>
        </p:spPr>
      </p:sp>
      <p:pic>
        <p:nvPicPr>
          <p:cNvPr id="12" name="Image 0" descr="preencoded.png"/>
          <p:cNvPicPr>
            <a:picLocks noChangeAspect="1"/>
          </p:cNvPicPr>
          <p:nvPr/>
        </p:nvPicPr>
        <p:blipFill>
          <a:blip r:embed="rId3"/>
          <a:stretch>
            <a:fillRect/>
          </a:stretch>
        </p:blipFill>
        <p:spPr>
          <a:xfrm>
            <a:off x="3898636" y="1886956"/>
            <a:ext cx="158008" cy="158008"/>
          </a:xfrm>
          <a:prstGeom prst="rect">
            <a:avLst/>
          </a:prstGeom>
        </p:spPr>
      </p:pic>
      <p:sp>
        <p:nvSpPr>
          <p:cNvPr id="13" name="Shape 10"/>
          <p:cNvSpPr/>
          <p:nvPr/>
        </p:nvSpPr>
        <p:spPr>
          <a:xfrm>
            <a:off x="5367528" y="1801368"/>
            <a:ext cx="329184" cy="329184"/>
          </a:xfrm>
          <a:prstGeom prst="ellipse">
            <a:avLst/>
          </a:prstGeom>
          <a:solidFill>
            <a:srgbClr val="A43A2F"/>
          </a:solidFill>
          <a:ln w="12700">
            <a:solidFill>
              <a:srgbClr val="A43A2F"/>
            </a:solidFill>
            <a:prstDash val="solid"/>
          </a:ln>
        </p:spPr>
      </p:sp>
      <p:pic>
        <p:nvPicPr>
          <p:cNvPr id="14" name="Image 1" descr="preencoded.png"/>
          <p:cNvPicPr>
            <a:picLocks noChangeAspect="1"/>
          </p:cNvPicPr>
          <p:nvPr/>
        </p:nvPicPr>
        <p:blipFill>
          <a:blip r:embed="rId4"/>
          <a:stretch>
            <a:fillRect/>
          </a:stretch>
        </p:blipFill>
        <p:spPr>
          <a:xfrm>
            <a:off x="5453116" y="1886956"/>
            <a:ext cx="158008" cy="158008"/>
          </a:xfrm>
          <a:prstGeom prst="rect">
            <a:avLst/>
          </a:prstGeom>
        </p:spPr>
      </p:pic>
      <p:sp>
        <p:nvSpPr>
          <p:cNvPr id="15" name="Shape 11"/>
          <p:cNvSpPr/>
          <p:nvPr/>
        </p:nvSpPr>
        <p:spPr>
          <a:xfrm>
            <a:off x="457200" y="2240280"/>
            <a:ext cx="5852160" cy="548640"/>
          </a:xfrm>
          <a:prstGeom prst="rect">
            <a:avLst/>
          </a:prstGeom>
          <a:solidFill>
            <a:srgbClr val="FFFFFF"/>
          </a:solidFill>
          <a:ln w="12700">
            <a:solidFill>
              <a:srgbClr val="E8EEF5"/>
            </a:solidFill>
            <a:prstDash val="solid"/>
          </a:ln>
        </p:spPr>
      </p:sp>
      <p:sp>
        <p:nvSpPr>
          <p:cNvPr id="16" name="Text 12"/>
          <p:cNvSpPr txBox="1"/>
          <p:nvPr/>
        </p:nvSpPr>
        <p:spPr>
          <a:xfrm>
            <a:off x="594360" y="2240280"/>
            <a:ext cx="2560320" cy="548640"/>
          </a:xfrm>
          <a:prstGeom prst="rect">
            <a:avLst/>
          </a:prstGeom>
          <a:noFill/>
          <a:ln/>
        </p:spPr>
        <p:txBody>
          <a:bodyPr wrap="square" lIns="0" tIns="0" rIns="0" bIns="0" rtlCol="0" anchor="ctr"/>
          <a:lstStyle/>
          <a:p>
            <a:pPr marL="0" indent="0">
              <a:buNone/>
            </a:pPr>
            <a:r>
              <a:rPr lang="en-US" sz="1500" dirty="0">
                <a:solidFill>
                  <a:srgbClr val="16242F"/>
                </a:solidFill>
                <a:latin typeface="Arial" pitchFamily="34" charset="0"/>
                <a:ea typeface="Arial" pitchFamily="34" charset="-122"/>
                <a:cs typeface="Arial" pitchFamily="34" charset="-120"/>
              </a:rPr>
              <a:t>Chloroplasts</a:t>
            </a:r>
            <a:endParaRPr lang="en-US" sz="1500" dirty="0"/>
          </a:p>
        </p:txBody>
      </p:sp>
      <p:sp>
        <p:nvSpPr>
          <p:cNvPr id="17" name="Shape 13"/>
          <p:cNvSpPr/>
          <p:nvPr/>
        </p:nvSpPr>
        <p:spPr>
          <a:xfrm>
            <a:off x="3813048" y="2350008"/>
            <a:ext cx="329184" cy="329184"/>
          </a:xfrm>
          <a:prstGeom prst="ellipse">
            <a:avLst/>
          </a:prstGeom>
          <a:solidFill>
            <a:srgbClr val="2E7D4F"/>
          </a:solidFill>
          <a:ln w="12700">
            <a:solidFill>
              <a:srgbClr val="2E7D4F"/>
            </a:solidFill>
            <a:prstDash val="solid"/>
          </a:ln>
        </p:spPr>
      </p:sp>
      <p:pic>
        <p:nvPicPr>
          <p:cNvPr id="18" name="Image 2" descr="preencoded.png"/>
          <p:cNvPicPr>
            <a:picLocks noChangeAspect="1"/>
          </p:cNvPicPr>
          <p:nvPr/>
        </p:nvPicPr>
        <p:blipFill>
          <a:blip r:embed="rId3"/>
          <a:stretch>
            <a:fillRect/>
          </a:stretch>
        </p:blipFill>
        <p:spPr>
          <a:xfrm>
            <a:off x="3898636" y="2435596"/>
            <a:ext cx="158008" cy="158008"/>
          </a:xfrm>
          <a:prstGeom prst="rect">
            <a:avLst/>
          </a:prstGeom>
        </p:spPr>
      </p:pic>
      <p:sp>
        <p:nvSpPr>
          <p:cNvPr id="19" name="Shape 14"/>
          <p:cNvSpPr/>
          <p:nvPr/>
        </p:nvSpPr>
        <p:spPr>
          <a:xfrm>
            <a:off x="5367528" y="2350008"/>
            <a:ext cx="329184" cy="329184"/>
          </a:xfrm>
          <a:prstGeom prst="ellipse">
            <a:avLst/>
          </a:prstGeom>
          <a:solidFill>
            <a:srgbClr val="A43A2F"/>
          </a:solidFill>
          <a:ln w="12700">
            <a:solidFill>
              <a:srgbClr val="A43A2F"/>
            </a:solidFill>
            <a:prstDash val="solid"/>
          </a:ln>
        </p:spPr>
      </p:sp>
      <p:pic>
        <p:nvPicPr>
          <p:cNvPr id="20" name="Image 3" descr="preencoded.png"/>
          <p:cNvPicPr>
            <a:picLocks noChangeAspect="1"/>
          </p:cNvPicPr>
          <p:nvPr/>
        </p:nvPicPr>
        <p:blipFill>
          <a:blip r:embed="rId4"/>
          <a:stretch>
            <a:fillRect/>
          </a:stretch>
        </p:blipFill>
        <p:spPr>
          <a:xfrm>
            <a:off x="5453116" y="2435596"/>
            <a:ext cx="158008" cy="158008"/>
          </a:xfrm>
          <a:prstGeom prst="rect">
            <a:avLst/>
          </a:prstGeom>
        </p:spPr>
      </p:pic>
      <p:sp>
        <p:nvSpPr>
          <p:cNvPr id="21" name="Shape 15"/>
          <p:cNvSpPr/>
          <p:nvPr/>
        </p:nvSpPr>
        <p:spPr>
          <a:xfrm>
            <a:off x="457200" y="2788920"/>
            <a:ext cx="5852160" cy="548640"/>
          </a:xfrm>
          <a:prstGeom prst="rect">
            <a:avLst/>
          </a:prstGeom>
          <a:solidFill>
            <a:srgbClr val="E8EEF5"/>
          </a:solidFill>
          <a:ln w="12700">
            <a:solidFill>
              <a:srgbClr val="E8EEF5"/>
            </a:solidFill>
            <a:prstDash val="solid"/>
          </a:ln>
        </p:spPr>
      </p:sp>
      <p:sp>
        <p:nvSpPr>
          <p:cNvPr id="22" name="Text 16"/>
          <p:cNvSpPr txBox="1"/>
          <p:nvPr/>
        </p:nvSpPr>
        <p:spPr>
          <a:xfrm>
            <a:off x="594360" y="2788920"/>
            <a:ext cx="2560320" cy="548640"/>
          </a:xfrm>
          <a:prstGeom prst="rect">
            <a:avLst/>
          </a:prstGeom>
          <a:noFill/>
          <a:ln/>
        </p:spPr>
        <p:txBody>
          <a:bodyPr wrap="square" lIns="0" tIns="0" rIns="0" bIns="0" rtlCol="0" anchor="ctr"/>
          <a:lstStyle/>
          <a:p>
            <a:pPr marL="0" indent="0">
              <a:buNone/>
            </a:pPr>
            <a:r>
              <a:rPr lang="en-US" sz="1500" dirty="0">
                <a:solidFill>
                  <a:srgbClr val="16242F"/>
                </a:solidFill>
                <a:latin typeface="Arial" pitchFamily="34" charset="0"/>
                <a:ea typeface="Arial" pitchFamily="34" charset="-122"/>
                <a:cs typeface="Arial" pitchFamily="34" charset="-120"/>
              </a:rPr>
              <a:t>Large central vacuole</a:t>
            </a:r>
            <a:endParaRPr lang="en-US" sz="1500" dirty="0"/>
          </a:p>
        </p:txBody>
      </p:sp>
      <p:sp>
        <p:nvSpPr>
          <p:cNvPr id="23" name="Shape 17"/>
          <p:cNvSpPr/>
          <p:nvPr/>
        </p:nvSpPr>
        <p:spPr>
          <a:xfrm>
            <a:off x="3813048" y="2898648"/>
            <a:ext cx="329184" cy="329184"/>
          </a:xfrm>
          <a:prstGeom prst="ellipse">
            <a:avLst/>
          </a:prstGeom>
          <a:solidFill>
            <a:srgbClr val="2E7D4F"/>
          </a:solidFill>
          <a:ln w="12700">
            <a:solidFill>
              <a:srgbClr val="2E7D4F"/>
            </a:solidFill>
            <a:prstDash val="solid"/>
          </a:ln>
        </p:spPr>
      </p:sp>
      <p:pic>
        <p:nvPicPr>
          <p:cNvPr id="24" name="Image 4" descr="preencoded.png"/>
          <p:cNvPicPr>
            <a:picLocks noChangeAspect="1"/>
          </p:cNvPicPr>
          <p:nvPr/>
        </p:nvPicPr>
        <p:blipFill>
          <a:blip r:embed="rId3"/>
          <a:stretch>
            <a:fillRect/>
          </a:stretch>
        </p:blipFill>
        <p:spPr>
          <a:xfrm>
            <a:off x="3898636" y="2984236"/>
            <a:ext cx="158008" cy="158008"/>
          </a:xfrm>
          <a:prstGeom prst="rect">
            <a:avLst/>
          </a:prstGeom>
        </p:spPr>
      </p:pic>
      <p:sp>
        <p:nvSpPr>
          <p:cNvPr id="25" name="Shape 18"/>
          <p:cNvSpPr/>
          <p:nvPr/>
        </p:nvSpPr>
        <p:spPr>
          <a:xfrm>
            <a:off x="5367528" y="2898648"/>
            <a:ext cx="329184" cy="329184"/>
          </a:xfrm>
          <a:prstGeom prst="ellipse">
            <a:avLst/>
          </a:prstGeom>
          <a:solidFill>
            <a:srgbClr val="A43A2F"/>
          </a:solidFill>
          <a:ln w="12700">
            <a:solidFill>
              <a:srgbClr val="A43A2F"/>
            </a:solidFill>
            <a:prstDash val="solid"/>
          </a:ln>
        </p:spPr>
      </p:sp>
      <p:pic>
        <p:nvPicPr>
          <p:cNvPr id="26" name="Image 5" descr="preencoded.png"/>
          <p:cNvPicPr>
            <a:picLocks noChangeAspect="1"/>
          </p:cNvPicPr>
          <p:nvPr/>
        </p:nvPicPr>
        <p:blipFill>
          <a:blip r:embed="rId4"/>
          <a:stretch>
            <a:fillRect/>
          </a:stretch>
        </p:blipFill>
        <p:spPr>
          <a:xfrm>
            <a:off x="5453116" y="2984236"/>
            <a:ext cx="158008" cy="158008"/>
          </a:xfrm>
          <a:prstGeom prst="rect">
            <a:avLst/>
          </a:prstGeom>
        </p:spPr>
      </p:pic>
      <p:sp>
        <p:nvSpPr>
          <p:cNvPr id="27" name="Shape 19"/>
          <p:cNvSpPr/>
          <p:nvPr/>
        </p:nvSpPr>
        <p:spPr>
          <a:xfrm>
            <a:off x="457200" y="3337560"/>
            <a:ext cx="5852160" cy="548640"/>
          </a:xfrm>
          <a:prstGeom prst="rect">
            <a:avLst/>
          </a:prstGeom>
          <a:solidFill>
            <a:srgbClr val="FFFFFF"/>
          </a:solidFill>
          <a:ln w="12700">
            <a:solidFill>
              <a:srgbClr val="E8EEF5"/>
            </a:solidFill>
            <a:prstDash val="solid"/>
          </a:ln>
        </p:spPr>
      </p:sp>
      <p:sp>
        <p:nvSpPr>
          <p:cNvPr id="28" name="Text 20"/>
          <p:cNvSpPr txBox="1"/>
          <p:nvPr/>
        </p:nvSpPr>
        <p:spPr>
          <a:xfrm>
            <a:off x="594360" y="3337560"/>
            <a:ext cx="2560320" cy="548640"/>
          </a:xfrm>
          <a:prstGeom prst="rect">
            <a:avLst/>
          </a:prstGeom>
          <a:noFill/>
          <a:ln/>
        </p:spPr>
        <p:txBody>
          <a:bodyPr wrap="square" lIns="0" tIns="0" rIns="0" bIns="0" rtlCol="0" anchor="ctr"/>
          <a:lstStyle/>
          <a:p>
            <a:pPr marL="0" indent="0">
              <a:buNone/>
            </a:pPr>
            <a:r>
              <a:rPr lang="en-US" sz="1500" dirty="0">
                <a:solidFill>
                  <a:srgbClr val="16242F"/>
                </a:solidFill>
                <a:latin typeface="Arial" pitchFamily="34" charset="0"/>
                <a:ea typeface="Arial" pitchFamily="34" charset="-122"/>
                <a:cs typeface="Arial" pitchFamily="34" charset="-120"/>
              </a:rPr>
              <a:t>Nucleus</a:t>
            </a:r>
            <a:endParaRPr lang="en-US" sz="1500" dirty="0"/>
          </a:p>
        </p:txBody>
      </p:sp>
      <p:sp>
        <p:nvSpPr>
          <p:cNvPr id="29" name="Shape 21"/>
          <p:cNvSpPr/>
          <p:nvPr/>
        </p:nvSpPr>
        <p:spPr>
          <a:xfrm>
            <a:off x="3813048" y="3447288"/>
            <a:ext cx="329184" cy="329184"/>
          </a:xfrm>
          <a:prstGeom prst="ellipse">
            <a:avLst/>
          </a:prstGeom>
          <a:solidFill>
            <a:srgbClr val="2E7D4F"/>
          </a:solidFill>
          <a:ln w="12700">
            <a:solidFill>
              <a:srgbClr val="2E7D4F"/>
            </a:solidFill>
            <a:prstDash val="solid"/>
          </a:ln>
        </p:spPr>
      </p:sp>
      <p:pic>
        <p:nvPicPr>
          <p:cNvPr id="30" name="Image 6" descr="preencoded.png"/>
          <p:cNvPicPr>
            <a:picLocks noChangeAspect="1"/>
          </p:cNvPicPr>
          <p:nvPr/>
        </p:nvPicPr>
        <p:blipFill>
          <a:blip r:embed="rId3"/>
          <a:stretch>
            <a:fillRect/>
          </a:stretch>
        </p:blipFill>
        <p:spPr>
          <a:xfrm>
            <a:off x="3898636" y="3532876"/>
            <a:ext cx="158008" cy="158008"/>
          </a:xfrm>
          <a:prstGeom prst="rect">
            <a:avLst/>
          </a:prstGeom>
        </p:spPr>
      </p:pic>
      <p:sp>
        <p:nvSpPr>
          <p:cNvPr id="31" name="Shape 22"/>
          <p:cNvSpPr/>
          <p:nvPr/>
        </p:nvSpPr>
        <p:spPr>
          <a:xfrm>
            <a:off x="5367528" y="3447288"/>
            <a:ext cx="329184" cy="329184"/>
          </a:xfrm>
          <a:prstGeom prst="ellipse">
            <a:avLst/>
          </a:prstGeom>
          <a:solidFill>
            <a:srgbClr val="2E7D4F"/>
          </a:solidFill>
          <a:ln w="12700">
            <a:solidFill>
              <a:srgbClr val="2E7D4F"/>
            </a:solidFill>
            <a:prstDash val="solid"/>
          </a:ln>
        </p:spPr>
      </p:sp>
      <p:pic>
        <p:nvPicPr>
          <p:cNvPr id="32" name="Image 7" descr="preencoded.png"/>
          <p:cNvPicPr>
            <a:picLocks noChangeAspect="1"/>
          </p:cNvPicPr>
          <p:nvPr/>
        </p:nvPicPr>
        <p:blipFill>
          <a:blip r:embed="rId3"/>
          <a:stretch>
            <a:fillRect/>
          </a:stretch>
        </p:blipFill>
        <p:spPr>
          <a:xfrm>
            <a:off x="5453116" y="3532876"/>
            <a:ext cx="158008" cy="158008"/>
          </a:xfrm>
          <a:prstGeom prst="rect">
            <a:avLst/>
          </a:prstGeom>
        </p:spPr>
      </p:pic>
      <p:sp>
        <p:nvSpPr>
          <p:cNvPr id="33" name="Shape 23"/>
          <p:cNvSpPr/>
          <p:nvPr/>
        </p:nvSpPr>
        <p:spPr>
          <a:xfrm>
            <a:off x="457200" y="3886200"/>
            <a:ext cx="5852160" cy="548640"/>
          </a:xfrm>
          <a:prstGeom prst="rect">
            <a:avLst/>
          </a:prstGeom>
          <a:solidFill>
            <a:srgbClr val="E8EEF5"/>
          </a:solidFill>
          <a:ln w="12700">
            <a:solidFill>
              <a:srgbClr val="E8EEF5"/>
            </a:solidFill>
            <a:prstDash val="solid"/>
          </a:ln>
        </p:spPr>
      </p:sp>
      <p:sp>
        <p:nvSpPr>
          <p:cNvPr id="34" name="Text 24"/>
          <p:cNvSpPr txBox="1"/>
          <p:nvPr/>
        </p:nvSpPr>
        <p:spPr>
          <a:xfrm>
            <a:off x="594360" y="3886200"/>
            <a:ext cx="2560320" cy="548640"/>
          </a:xfrm>
          <a:prstGeom prst="rect">
            <a:avLst/>
          </a:prstGeom>
          <a:noFill/>
          <a:ln/>
        </p:spPr>
        <p:txBody>
          <a:bodyPr wrap="square" lIns="0" tIns="0" rIns="0" bIns="0" rtlCol="0" anchor="ctr"/>
          <a:lstStyle/>
          <a:p>
            <a:pPr marL="0" indent="0">
              <a:buNone/>
            </a:pPr>
            <a:r>
              <a:rPr lang="en-US" sz="1500" dirty="0">
                <a:solidFill>
                  <a:srgbClr val="16242F"/>
                </a:solidFill>
                <a:latin typeface="Arial" pitchFamily="34" charset="0"/>
                <a:ea typeface="Arial" pitchFamily="34" charset="-122"/>
                <a:cs typeface="Arial" pitchFamily="34" charset="-120"/>
              </a:rPr>
              <a:t>Cell membrane</a:t>
            </a:r>
            <a:endParaRPr lang="en-US" sz="1500" dirty="0"/>
          </a:p>
        </p:txBody>
      </p:sp>
      <p:sp>
        <p:nvSpPr>
          <p:cNvPr id="35" name="Shape 25"/>
          <p:cNvSpPr/>
          <p:nvPr/>
        </p:nvSpPr>
        <p:spPr>
          <a:xfrm>
            <a:off x="3813048" y="3995928"/>
            <a:ext cx="329184" cy="329184"/>
          </a:xfrm>
          <a:prstGeom prst="ellipse">
            <a:avLst/>
          </a:prstGeom>
          <a:solidFill>
            <a:srgbClr val="2E7D4F"/>
          </a:solidFill>
          <a:ln w="12700">
            <a:solidFill>
              <a:srgbClr val="2E7D4F"/>
            </a:solidFill>
            <a:prstDash val="solid"/>
          </a:ln>
        </p:spPr>
      </p:sp>
      <p:pic>
        <p:nvPicPr>
          <p:cNvPr id="36" name="Image 8" descr="preencoded.png"/>
          <p:cNvPicPr>
            <a:picLocks noChangeAspect="1"/>
          </p:cNvPicPr>
          <p:nvPr/>
        </p:nvPicPr>
        <p:blipFill>
          <a:blip r:embed="rId3"/>
          <a:stretch>
            <a:fillRect/>
          </a:stretch>
        </p:blipFill>
        <p:spPr>
          <a:xfrm>
            <a:off x="3898636" y="4081516"/>
            <a:ext cx="158008" cy="158008"/>
          </a:xfrm>
          <a:prstGeom prst="rect">
            <a:avLst/>
          </a:prstGeom>
        </p:spPr>
      </p:pic>
      <p:sp>
        <p:nvSpPr>
          <p:cNvPr id="37" name="Shape 26"/>
          <p:cNvSpPr/>
          <p:nvPr/>
        </p:nvSpPr>
        <p:spPr>
          <a:xfrm>
            <a:off x="5367528" y="3995928"/>
            <a:ext cx="329184" cy="329184"/>
          </a:xfrm>
          <a:prstGeom prst="ellipse">
            <a:avLst/>
          </a:prstGeom>
          <a:solidFill>
            <a:srgbClr val="2E7D4F"/>
          </a:solidFill>
          <a:ln w="12700">
            <a:solidFill>
              <a:srgbClr val="2E7D4F"/>
            </a:solidFill>
            <a:prstDash val="solid"/>
          </a:ln>
        </p:spPr>
      </p:sp>
      <p:pic>
        <p:nvPicPr>
          <p:cNvPr id="38" name="Image 9" descr="preencoded.png"/>
          <p:cNvPicPr>
            <a:picLocks noChangeAspect="1"/>
          </p:cNvPicPr>
          <p:nvPr/>
        </p:nvPicPr>
        <p:blipFill>
          <a:blip r:embed="rId3"/>
          <a:stretch>
            <a:fillRect/>
          </a:stretch>
        </p:blipFill>
        <p:spPr>
          <a:xfrm>
            <a:off x="5453116" y="4081516"/>
            <a:ext cx="158008" cy="158008"/>
          </a:xfrm>
          <a:prstGeom prst="rect">
            <a:avLst/>
          </a:prstGeom>
        </p:spPr>
      </p:pic>
      <p:sp>
        <p:nvSpPr>
          <p:cNvPr id="39" name="Text 27"/>
          <p:cNvSpPr txBox="1"/>
          <p:nvPr/>
        </p:nvSpPr>
        <p:spPr>
          <a:xfrm>
            <a:off x="457200" y="4526280"/>
            <a:ext cx="5852160" cy="228600"/>
          </a:xfrm>
          <a:prstGeom prst="rect">
            <a:avLst/>
          </a:prstGeom>
          <a:noFill/>
          <a:ln/>
        </p:spPr>
        <p:txBody>
          <a:bodyPr wrap="square" lIns="0" tIns="0" rIns="0" bIns="0" rtlCol="0" anchor="ctr"/>
          <a:lstStyle/>
          <a:p>
            <a:pPr marL="0" indent="0">
              <a:buNone/>
            </a:pPr>
            <a:r>
              <a:rPr lang="en-US" sz="1100" dirty="0">
                <a:solidFill>
                  <a:srgbClr val="4F6069"/>
                </a:solidFill>
                <a:latin typeface="Arial" pitchFamily="34" charset="0"/>
                <a:ea typeface="Arial" pitchFamily="34" charset="-122"/>
                <a:cs typeface="Arial" pitchFamily="34" charset="-120"/>
              </a:rPr>
              <a:t>Green tick: present. Red cross: absent.</a:t>
            </a:r>
            <a:endParaRPr lang="en-US" sz="1100" dirty="0"/>
          </a:p>
        </p:txBody>
      </p:sp>
      <p:sp>
        <p:nvSpPr>
          <p:cNvPr id="40" name="Shape 28"/>
          <p:cNvSpPr/>
          <p:nvPr/>
        </p:nvSpPr>
        <p:spPr>
          <a:xfrm>
            <a:off x="6583680" y="1234440"/>
            <a:ext cx="2103120" cy="3246120"/>
          </a:xfrm>
          <a:prstGeom prst="roundRect">
            <a:avLst>
              <a:gd name="adj" fmla="val 4348"/>
            </a:avLst>
          </a:prstGeom>
          <a:solidFill>
            <a:srgbClr val="E8EEF5"/>
          </a:solidFill>
          <a:ln w="12700">
            <a:solidFill>
              <a:srgbClr val="E8EEF5"/>
            </a:solidFill>
            <a:prstDash val="solid"/>
          </a:ln>
        </p:spPr>
      </p:sp>
      <p:sp>
        <p:nvSpPr>
          <p:cNvPr id="41" name="Shape 29"/>
          <p:cNvSpPr/>
          <p:nvPr/>
        </p:nvSpPr>
        <p:spPr>
          <a:xfrm>
            <a:off x="6766560" y="1417320"/>
            <a:ext cx="548640" cy="548640"/>
          </a:xfrm>
          <a:prstGeom prst="ellipse">
            <a:avLst/>
          </a:prstGeom>
          <a:solidFill>
            <a:srgbClr val="A67C2E"/>
          </a:solidFill>
          <a:ln w="12700">
            <a:solidFill>
              <a:srgbClr val="A67C2E"/>
            </a:solidFill>
            <a:prstDash val="solid"/>
          </a:ln>
        </p:spPr>
      </p:sp>
      <p:pic>
        <p:nvPicPr>
          <p:cNvPr id="42" name="Image 10" descr="preencoded.png"/>
          <p:cNvPicPr>
            <a:picLocks noChangeAspect="1"/>
          </p:cNvPicPr>
          <p:nvPr/>
        </p:nvPicPr>
        <p:blipFill>
          <a:blip r:embed="rId5"/>
          <a:stretch>
            <a:fillRect/>
          </a:stretch>
        </p:blipFill>
        <p:spPr>
          <a:xfrm>
            <a:off x="6909206" y="1559966"/>
            <a:ext cx="263347" cy="263347"/>
          </a:xfrm>
          <a:prstGeom prst="rect">
            <a:avLst/>
          </a:prstGeom>
        </p:spPr>
      </p:pic>
      <p:sp>
        <p:nvSpPr>
          <p:cNvPr id="43" name="Text 30"/>
          <p:cNvSpPr txBox="1"/>
          <p:nvPr/>
        </p:nvSpPr>
        <p:spPr>
          <a:xfrm>
            <a:off x="6766560" y="2057400"/>
            <a:ext cx="1783080" cy="868680"/>
          </a:xfrm>
          <a:prstGeom prst="rect">
            <a:avLst/>
          </a:prstGeom>
          <a:noFill/>
          <a:ln/>
        </p:spPr>
        <p:txBody>
          <a:bodyPr wrap="square" lIns="0" tIns="0" rIns="0" bIns="0" rtlCol="0" anchor="t"/>
          <a:lstStyle/>
          <a:p>
            <a:pPr marL="0" indent="0">
              <a:buNone/>
            </a:pPr>
            <a:r>
              <a:rPr lang="en-US" sz="1400" b="1" dirty="0">
                <a:solidFill>
                  <a:srgbClr val="1F3A5F"/>
                </a:solidFill>
                <a:latin typeface="Arial" pitchFamily="34" charset="0"/>
                <a:ea typeface="Arial" pitchFamily="34" charset="-122"/>
                <a:cs typeface="Arial" pitchFamily="34" charset="-120"/>
              </a:rPr>
              <a:t>Why is the cheek cell outline irregular?</a:t>
            </a:r>
            <a:endParaRPr lang="en-US" sz="1400" dirty="0"/>
          </a:p>
        </p:txBody>
      </p:sp>
      <p:sp>
        <p:nvSpPr>
          <p:cNvPr id="44" name="Text 31"/>
          <p:cNvSpPr txBox="1"/>
          <p:nvPr/>
        </p:nvSpPr>
        <p:spPr>
          <a:xfrm>
            <a:off x="6766560" y="2926080"/>
            <a:ext cx="1783080" cy="1463040"/>
          </a:xfrm>
          <a:prstGeom prst="rect">
            <a:avLst/>
          </a:prstGeom>
          <a:noFill/>
          <a:ln/>
        </p:spPr>
        <p:txBody>
          <a:bodyPr wrap="square" lIns="0" tIns="0" rIns="0" bIns="0" rtlCol="0" anchor="t"/>
          <a:lstStyle/>
          <a:p>
            <a:pPr marL="0" indent="0">
              <a:buNone/>
            </a:pPr>
            <a:r>
              <a:rPr lang="en-US" sz="1200" dirty="0">
                <a:solidFill>
                  <a:srgbClr val="16242F"/>
                </a:solidFill>
                <a:latin typeface="Arial" pitchFamily="34" charset="0"/>
                <a:ea typeface="Arial" pitchFamily="34" charset="-122"/>
                <a:cs typeface="Arial" pitchFamily="34" charset="-120"/>
              </a:rPr>
              <a:t>It has no cell wall, only a flexible cell membrane. The leaf cell's rigid wall holds a fixed rectangular shape.</a:t>
            </a:r>
            <a:endParaRPr lang="en-US" sz="1200" dirty="0"/>
          </a:p>
        </p:txBody>
      </p:sp>
      <p:sp>
        <p:nvSpPr>
          <p:cNvPr id="4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85800"/>
          </a:xfrm>
          <a:prstGeom prst="rect">
            <a:avLst/>
          </a:prstGeom>
          <a:noFill/>
          <a:ln/>
        </p:spPr>
        <p:txBody>
          <a:bodyPr wrap="square" lIns="0" tIns="0" rIns="0" bIns="0" rtlCol="0" anchor="ctr"/>
          <a:lstStyle/>
          <a:p>
            <a:pPr marL="0" indent="0">
              <a:buNone/>
            </a:pPr>
            <a:r>
              <a:rPr lang="en-US" sz="3600" b="1" dirty="0">
                <a:solidFill>
                  <a:srgbClr val="1F3A5F"/>
                </a:solidFill>
                <a:latin typeface="Arial" pitchFamily="34" charset="0"/>
                <a:ea typeface="Arial" pitchFamily="34" charset="-122"/>
                <a:cs typeface="Arial" pitchFamily="34" charset="-120"/>
              </a:rPr>
              <a:t>Plenary: exit questions</a:t>
            </a:r>
            <a:endParaRPr lang="en-US" sz="3600" dirty="0"/>
          </a:p>
        </p:txBody>
      </p:sp>
      <p:sp>
        <p:nvSpPr>
          <p:cNvPr id="3" name="Shape 1"/>
          <p:cNvSpPr/>
          <p:nvPr/>
        </p:nvSpPr>
        <p:spPr>
          <a:xfrm>
            <a:off x="457200" y="1188720"/>
            <a:ext cx="3977640" cy="411480"/>
          </a:xfrm>
          <a:prstGeom prst="roundRect">
            <a:avLst>
              <a:gd name="adj" fmla="val 17778"/>
            </a:avLst>
          </a:prstGeom>
          <a:solidFill>
            <a:srgbClr val="2E7D4F"/>
          </a:solidFill>
          <a:ln w="12700">
            <a:solidFill>
              <a:srgbClr val="2E7D4F"/>
            </a:solidFill>
            <a:prstDash val="solid"/>
          </a:ln>
        </p:spPr>
      </p:sp>
      <p:sp>
        <p:nvSpPr>
          <p:cNvPr id="4" name="Text 2"/>
          <p:cNvSpPr txBox="1"/>
          <p:nvPr/>
        </p:nvSpPr>
        <p:spPr>
          <a:xfrm>
            <a:off x="640080" y="1188720"/>
            <a:ext cx="3566160" cy="411480"/>
          </a:xfrm>
          <a:prstGeom prst="rect">
            <a:avLst/>
          </a:prstGeom>
          <a:noFill/>
          <a:ln/>
        </p:spPr>
        <p:txBody>
          <a:bodyPr wrap="square" lIns="0" tIns="0" rIns="0" bIns="0" rtlCol="0" anchor="ctr"/>
          <a:lstStyle/>
          <a:p>
            <a:pPr marL="0" indent="0">
              <a:buNone/>
            </a:pPr>
            <a:r>
              <a:rPr lang="en-US" sz="1600" b="1" dirty="0">
                <a:solidFill>
                  <a:srgbClr val="FFFFFF"/>
                </a:solidFill>
                <a:latin typeface="Arial" pitchFamily="34" charset="0"/>
                <a:ea typeface="Arial" pitchFamily="34" charset="-122"/>
                <a:cs typeface="Arial" pitchFamily="34" charset="-120"/>
              </a:rPr>
              <a:t>Leaf cells</a:t>
            </a:r>
            <a:endParaRPr lang="en-US" sz="1600" dirty="0"/>
          </a:p>
        </p:txBody>
      </p:sp>
      <p:sp>
        <p:nvSpPr>
          <p:cNvPr id="5" name="Shape 3"/>
          <p:cNvSpPr/>
          <p:nvPr/>
        </p:nvSpPr>
        <p:spPr>
          <a:xfrm>
            <a:off x="457200" y="1737360"/>
            <a:ext cx="3977640" cy="822960"/>
          </a:xfrm>
          <a:prstGeom prst="roundRect">
            <a:avLst>
              <a:gd name="adj" fmla="val 8889"/>
            </a:avLst>
          </a:prstGeom>
          <a:solidFill>
            <a:srgbClr val="E8EEF5"/>
          </a:solidFill>
          <a:ln w="12700">
            <a:solidFill>
              <a:srgbClr val="E8EEF5"/>
            </a:solidFill>
            <a:prstDash val="solid"/>
          </a:ln>
        </p:spPr>
      </p:sp>
      <p:sp>
        <p:nvSpPr>
          <p:cNvPr id="6" name="Text 4"/>
          <p:cNvSpPr/>
          <p:nvPr/>
        </p:nvSpPr>
        <p:spPr>
          <a:xfrm>
            <a:off x="594360" y="1938528"/>
            <a:ext cx="420624" cy="420624"/>
          </a:xfrm>
          <a:prstGeom prst="ellipse">
            <a:avLst/>
          </a:prstGeom>
          <a:solidFill>
            <a:srgbClr val="A67C2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7" name="Text 5"/>
          <p:cNvSpPr txBox="1"/>
          <p:nvPr/>
        </p:nvSpPr>
        <p:spPr>
          <a:xfrm>
            <a:off x="1188720" y="1737360"/>
            <a:ext cx="3108960" cy="822960"/>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Which structure makes leaf cells look green?</a:t>
            </a:r>
            <a:endParaRPr lang="en-US" sz="1300" dirty="0"/>
          </a:p>
        </p:txBody>
      </p:sp>
      <p:sp>
        <p:nvSpPr>
          <p:cNvPr id="8" name="Shape 6"/>
          <p:cNvSpPr/>
          <p:nvPr/>
        </p:nvSpPr>
        <p:spPr>
          <a:xfrm>
            <a:off x="457200" y="2651760"/>
            <a:ext cx="3977640" cy="822960"/>
          </a:xfrm>
          <a:prstGeom prst="roundRect">
            <a:avLst>
              <a:gd name="adj" fmla="val 8889"/>
            </a:avLst>
          </a:prstGeom>
          <a:solidFill>
            <a:srgbClr val="E8EEF5"/>
          </a:solidFill>
          <a:ln w="12700">
            <a:solidFill>
              <a:srgbClr val="E8EEF5"/>
            </a:solidFill>
            <a:prstDash val="solid"/>
          </a:ln>
        </p:spPr>
      </p:sp>
      <p:sp>
        <p:nvSpPr>
          <p:cNvPr id="9" name="Text 7"/>
          <p:cNvSpPr/>
          <p:nvPr/>
        </p:nvSpPr>
        <p:spPr>
          <a:xfrm>
            <a:off x="594360" y="2852928"/>
            <a:ext cx="420624" cy="420624"/>
          </a:xfrm>
          <a:prstGeom prst="ellipse">
            <a:avLst/>
          </a:prstGeom>
          <a:solidFill>
            <a:srgbClr val="A67C2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0" name="Text 8"/>
          <p:cNvSpPr txBox="1"/>
          <p:nvPr/>
        </p:nvSpPr>
        <p:spPr>
          <a:xfrm>
            <a:off x="1188720" y="2651760"/>
            <a:ext cx="3108960" cy="822960"/>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What fills most of the clear space inside each cell?</a:t>
            </a:r>
            <a:endParaRPr lang="en-US" sz="1300" dirty="0"/>
          </a:p>
        </p:txBody>
      </p:sp>
      <p:sp>
        <p:nvSpPr>
          <p:cNvPr id="11" name="Shape 9"/>
          <p:cNvSpPr/>
          <p:nvPr/>
        </p:nvSpPr>
        <p:spPr>
          <a:xfrm>
            <a:off x="457200" y="3566160"/>
            <a:ext cx="3977640" cy="822960"/>
          </a:xfrm>
          <a:prstGeom prst="roundRect">
            <a:avLst>
              <a:gd name="adj" fmla="val 8889"/>
            </a:avLst>
          </a:prstGeom>
          <a:solidFill>
            <a:srgbClr val="E8EEF5"/>
          </a:solidFill>
          <a:ln w="12700">
            <a:solidFill>
              <a:srgbClr val="E8EEF5"/>
            </a:solidFill>
            <a:prstDash val="solid"/>
          </a:ln>
        </p:spPr>
      </p:sp>
      <p:sp>
        <p:nvSpPr>
          <p:cNvPr id="12" name="Text 10"/>
          <p:cNvSpPr/>
          <p:nvPr/>
        </p:nvSpPr>
        <p:spPr>
          <a:xfrm>
            <a:off x="594360" y="3767328"/>
            <a:ext cx="420624" cy="420624"/>
          </a:xfrm>
          <a:prstGeom prst="ellipse">
            <a:avLst/>
          </a:prstGeom>
          <a:solidFill>
            <a:srgbClr val="A67C2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13" name="Text 11"/>
          <p:cNvSpPr txBox="1"/>
          <p:nvPr/>
        </p:nvSpPr>
        <p:spPr>
          <a:xfrm>
            <a:off x="1188720" y="3566160"/>
            <a:ext cx="3108960" cy="822960"/>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At 100× you can see the cells but not individual chloroplasts. What should you do to see them clearly?</a:t>
            </a:r>
            <a:endParaRPr lang="en-US" sz="1300" dirty="0"/>
          </a:p>
        </p:txBody>
      </p:sp>
      <p:sp>
        <p:nvSpPr>
          <p:cNvPr id="14" name="Shape 12"/>
          <p:cNvSpPr/>
          <p:nvPr/>
        </p:nvSpPr>
        <p:spPr>
          <a:xfrm>
            <a:off x="4709160" y="1188720"/>
            <a:ext cx="3977640" cy="411480"/>
          </a:xfrm>
          <a:prstGeom prst="roundRect">
            <a:avLst>
              <a:gd name="adj" fmla="val 17778"/>
            </a:avLst>
          </a:prstGeom>
          <a:solidFill>
            <a:srgbClr val="2C4A9A"/>
          </a:solidFill>
          <a:ln w="12700">
            <a:solidFill>
              <a:srgbClr val="2C4A9A"/>
            </a:solidFill>
            <a:prstDash val="solid"/>
          </a:ln>
        </p:spPr>
      </p:sp>
      <p:sp>
        <p:nvSpPr>
          <p:cNvPr id="15" name="Text 13"/>
          <p:cNvSpPr txBox="1"/>
          <p:nvPr/>
        </p:nvSpPr>
        <p:spPr>
          <a:xfrm>
            <a:off x="4892040" y="1188720"/>
            <a:ext cx="3566160" cy="411480"/>
          </a:xfrm>
          <a:prstGeom prst="rect">
            <a:avLst/>
          </a:prstGeom>
          <a:noFill/>
          <a:ln/>
        </p:spPr>
        <p:txBody>
          <a:bodyPr wrap="square" lIns="0" tIns="0" rIns="0" bIns="0" rtlCol="0" anchor="ctr"/>
          <a:lstStyle/>
          <a:p>
            <a:pPr marL="0" indent="0">
              <a:buNone/>
            </a:pPr>
            <a:r>
              <a:rPr lang="en-US" sz="1600" b="1" dirty="0">
                <a:solidFill>
                  <a:srgbClr val="FFFFFF"/>
                </a:solidFill>
                <a:latin typeface="Arial" pitchFamily="34" charset="0"/>
                <a:ea typeface="Arial" pitchFamily="34" charset="-122"/>
                <a:cs typeface="Arial" pitchFamily="34" charset="-120"/>
              </a:rPr>
              <a:t>Cheek cells</a:t>
            </a:r>
            <a:endParaRPr lang="en-US" sz="1600" dirty="0"/>
          </a:p>
        </p:txBody>
      </p:sp>
      <p:sp>
        <p:nvSpPr>
          <p:cNvPr id="16" name="Shape 14"/>
          <p:cNvSpPr/>
          <p:nvPr/>
        </p:nvSpPr>
        <p:spPr>
          <a:xfrm>
            <a:off x="4709160" y="1737360"/>
            <a:ext cx="3977640" cy="822960"/>
          </a:xfrm>
          <a:prstGeom prst="roundRect">
            <a:avLst>
              <a:gd name="adj" fmla="val 8889"/>
            </a:avLst>
          </a:prstGeom>
          <a:solidFill>
            <a:srgbClr val="E8EEF5"/>
          </a:solidFill>
          <a:ln w="12700">
            <a:solidFill>
              <a:srgbClr val="E8EEF5"/>
            </a:solidFill>
            <a:prstDash val="solid"/>
          </a:ln>
        </p:spPr>
      </p:sp>
      <p:sp>
        <p:nvSpPr>
          <p:cNvPr id="17" name="Text 15"/>
          <p:cNvSpPr/>
          <p:nvPr/>
        </p:nvSpPr>
        <p:spPr>
          <a:xfrm>
            <a:off x="4846320" y="1938528"/>
            <a:ext cx="420624" cy="420624"/>
          </a:xfrm>
          <a:prstGeom prst="ellipse">
            <a:avLst/>
          </a:prstGeom>
          <a:solidFill>
            <a:srgbClr val="A67C2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18" name="Text 16"/>
          <p:cNvSpPr txBox="1"/>
          <p:nvPr/>
        </p:nvSpPr>
        <p:spPr>
          <a:xfrm>
            <a:off x="5440680" y="1737360"/>
            <a:ext cx="3108960" cy="822960"/>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What is the dark blue circle in the middle of each cheek cell?</a:t>
            </a:r>
            <a:endParaRPr lang="en-US" sz="1300" dirty="0"/>
          </a:p>
        </p:txBody>
      </p:sp>
      <p:sp>
        <p:nvSpPr>
          <p:cNvPr id="19" name="Shape 17"/>
          <p:cNvSpPr/>
          <p:nvPr/>
        </p:nvSpPr>
        <p:spPr>
          <a:xfrm>
            <a:off x="4709160" y="2651760"/>
            <a:ext cx="3977640" cy="822960"/>
          </a:xfrm>
          <a:prstGeom prst="roundRect">
            <a:avLst>
              <a:gd name="adj" fmla="val 8889"/>
            </a:avLst>
          </a:prstGeom>
          <a:solidFill>
            <a:srgbClr val="E8EEF5"/>
          </a:solidFill>
          <a:ln w="12700">
            <a:solidFill>
              <a:srgbClr val="E8EEF5"/>
            </a:solidFill>
            <a:prstDash val="solid"/>
          </a:ln>
        </p:spPr>
      </p:sp>
      <p:sp>
        <p:nvSpPr>
          <p:cNvPr id="20" name="Text 18"/>
          <p:cNvSpPr/>
          <p:nvPr/>
        </p:nvSpPr>
        <p:spPr>
          <a:xfrm>
            <a:off x="4846320" y="2852928"/>
            <a:ext cx="420624" cy="420624"/>
          </a:xfrm>
          <a:prstGeom prst="ellipse">
            <a:avLst/>
          </a:prstGeom>
          <a:solidFill>
            <a:srgbClr val="A67C2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21" name="Text 19"/>
          <p:cNvSpPr txBox="1"/>
          <p:nvPr/>
        </p:nvSpPr>
        <p:spPr>
          <a:xfrm>
            <a:off x="5440680" y="2651760"/>
            <a:ext cx="3108960" cy="822960"/>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Which structure do leaf cells have that cheek cells do not?</a:t>
            </a:r>
            <a:endParaRPr lang="en-US" sz="1300" dirty="0"/>
          </a:p>
        </p:txBody>
      </p:sp>
      <p:sp>
        <p:nvSpPr>
          <p:cNvPr id="22" name="Shape 20"/>
          <p:cNvSpPr/>
          <p:nvPr/>
        </p:nvSpPr>
        <p:spPr>
          <a:xfrm>
            <a:off x="4709160" y="3566160"/>
            <a:ext cx="3977640" cy="822960"/>
          </a:xfrm>
          <a:prstGeom prst="roundRect">
            <a:avLst>
              <a:gd name="adj" fmla="val 8889"/>
            </a:avLst>
          </a:prstGeom>
          <a:solidFill>
            <a:srgbClr val="E8EEF5"/>
          </a:solidFill>
          <a:ln w="12700">
            <a:solidFill>
              <a:srgbClr val="E8EEF5"/>
            </a:solidFill>
            <a:prstDash val="solid"/>
          </a:ln>
        </p:spPr>
      </p:sp>
      <p:sp>
        <p:nvSpPr>
          <p:cNvPr id="23" name="Text 21"/>
          <p:cNvSpPr/>
          <p:nvPr/>
        </p:nvSpPr>
        <p:spPr>
          <a:xfrm>
            <a:off x="4846320" y="3767328"/>
            <a:ext cx="420624" cy="420624"/>
          </a:xfrm>
          <a:prstGeom prst="ellipse">
            <a:avLst/>
          </a:prstGeom>
          <a:solidFill>
            <a:srgbClr val="A67C2E"/>
          </a:solid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24" name="Text 22"/>
          <p:cNvSpPr txBox="1"/>
          <p:nvPr/>
        </p:nvSpPr>
        <p:spPr>
          <a:xfrm>
            <a:off x="5440680" y="3566160"/>
            <a:ext cx="3108960" cy="822960"/>
          </a:xfrm>
          <a:prstGeom prst="rect">
            <a:avLst/>
          </a:prstGeom>
          <a:noFill/>
          <a:ln/>
        </p:spPr>
        <p:txBody>
          <a:bodyPr wrap="square" lIns="0" tIns="0" rIns="0" bIns="0" rtlCol="0" anchor="ctr"/>
          <a:lstStyle/>
          <a:p>
            <a:pPr marL="0" indent="0">
              <a:buNone/>
            </a:pPr>
            <a:r>
              <a:rPr lang="en-US" sz="1300" dirty="0">
                <a:solidFill>
                  <a:srgbClr val="16242F"/>
                </a:solidFill>
                <a:latin typeface="Arial" pitchFamily="34" charset="0"/>
                <a:ea typeface="Arial" pitchFamily="34" charset="-122"/>
                <a:cs typeface="Arial" pitchFamily="34" charset="-120"/>
              </a:rPr>
              <a:t>Why is the cheek cell stained blue?</a:t>
            </a:r>
            <a:endParaRPr lang="en-US" sz="13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69"/>
                </a:solidFill>
                <a:latin typeface="Arial"/>
                <a:ea typeface="Arial"/>
                <a:cs typeface="Aria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3A5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4000" b="1" dirty="0">
                <a:solidFill>
                  <a:srgbClr val="FFFFFF"/>
                </a:solidFill>
                <a:latin typeface="Arial" pitchFamily="34" charset="0"/>
                <a:ea typeface="Arial" pitchFamily="34" charset="-122"/>
                <a:cs typeface="Arial" pitchFamily="34" charset="-120"/>
              </a:rPr>
              <a:t>Key points</a:t>
            </a:r>
            <a:endParaRPr lang="en-US" sz="4000" dirty="0"/>
          </a:p>
        </p:txBody>
      </p:sp>
      <p:sp>
        <p:nvSpPr>
          <p:cNvPr id="3" name="Shape 1"/>
          <p:cNvSpPr/>
          <p:nvPr/>
        </p:nvSpPr>
        <p:spPr>
          <a:xfrm>
            <a:off x="457200" y="1645920"/>
            <a:ext cx="777240" cy="777240"/>
          </a:xfrm>
          <a:prstGeom prst="ellipse">
            <a:avLst/>
          </a:prstGeom>
          <a:solidFill>
            <a:srgbClr val="A67C2E"/>
          </a:solidFill>
          <a:ln w="12700">
            <a:solidFill>
              <a:srgbClr val="A67C2E"/>
            </a:solidFill>
            <a:prstDash val="solid"/>
          </a:ln>
        </p:spPr>
      </p:sp>
      <p:pic>
        <p:nvPicPr>
          <p:cNvPr id="4" name="Image 0" descr="preencoded.png"/>
          <p:cNvPicPr>
            <a:picLocks noChangeAspect="1"/>
          </p:cNvPicPr>
          <p:nvPr/>
        </p:nvPicPr>
        <p:blipFill>
          <a:blip r:embed="rId3"/>
          <a:stretch>
            <a:fillRect/>
          </a:stretch>
        </p:blipFill>
        <p:spPr>
          <a:xfrm>
            <a:off x="659282" y="1848002"/>
            <a:ext cx="373075" cy="373075"/>
          </a:xfrm>
          <a:prstGeom prst="rect">
            <a:avLst/>
          </a:prstGeom>
        </p:spPr>
      </p:pic>
      <p:sp>
        <p:nvSpPr>
          <p:cNvPr id="5" name="Text 2"/>
          <p:cNvSpPr txBox="1"/>
          <p:nvPr/>
        </p:nvSpPr>
        <p:spPr>
          <a:xfrm>
            <a:off x="1417320" y="1554480"/>
            <a:ext cx="2926080" cy="960120"/>
          </a:xfrm>
          <a:prstGeom prst="rect">
            <a:avLst/>
          </a:prstGeom>
          <a:noFill/>
          <a:ln/>
        </p:spPr>
        <p:txBody>
          <a:bodyPr wrap="square" lIns="0" tIns="0" rIns="0" bIns="0" rtlCol="0" anchor="ctr"/>
          <a:lstStyle/>
          <a:p>
            <a:pPr marL="0" indent="0">
              <a:buNone/>
            </a:pPr>
            <a:r>
              <a:rPr lang="en-US" sz="1700" dirty="0">
                <a:solidFill>
                  <a:srgbClr val="FFFFFF"/>
                </a:solidFill>
                <a:latin typeface="Arial" pitchFamily="34" charset="0"/>
                <a:ea typeface="Arial" pitchFamily="34" charset="-122"/>
                <a:cs typeface="Arial" pitchFamily="34" charset="-120"/>
              </a:rPr>
              <a:t>Total magnification =</a:t>
            </a:r>
            <a:endParaRPr lang="en-US" sz="1700" dirty="0"/>
          </a:p>
          <a:p>
            <a:pPr marL="0" indent="0">
              <a:buNone/>
            </a:pPr>
            <a:r>
              <a:rPr lang="en-US" sz="1700" dirty="0">
                <a:solidFill>
                  <a:srgbClr val="FFFFFF"/>
                </a:solidFill>
                <a:latin typeface="Arial" pitchFamily="34" charset="0"/>
                <a:ea typeface="Arial" pitchFamily="34" charset="-122"/>
                <a:cs typeface="Arial" pitchFamily="34" charset="-120"/>
              </a:rPr>
              <a:t>eyepiece × objective.</a:t>
            </a:r>
            <a:endParaRPr lang="en-US" sz="1700" dirty="0"/>
          </a:p>
        </p:txBody>
      </p:sp>
      <p:sp>
        <p:nvSpPr>
          <p:cNvPr id="6" name="Shape 3"/>
          <p:cNvSpPr/>
          <p:nvPr/>
        </p:nvSpPr>
        <p:spPr>
          <a:xfrm>
            <a:off x="4754880" y="1645920"/>
            <a:ext cx="777240" cy="777240"/>
          </a:xfrm>
          <a:prstGeom prst="ellipse">
            <a:avLst/>
          </a:prstGeom>
          <a:solidFill>
            <a:srgbClr val="A67C2E"/>
          </a:solidFill>
          <a:ln w="12700">
            <a:solidFill>
              <a:srgbClr val="A67C2E"/>
            </a:solidFill>
            <a:prstDash val="solid"/>
          </a:ln>
        </p:spPr>
      </p:sp>
      <p:pic>
        <p:nvPicPr>
          <p:cNvPr id="7" name="Image 1" descr="preencoded.png"/>
          <p:cNvPicPr>
            <a:picLocks noChangeAspect="1"/>
          </p:cNvPicPr>
          <p:nvPr/>
        </p:nvPicPr>
        <p:blipFill>
          <a:blip r:embed="rId4"/>
          <a:stretch>
            <a:fillRect/>
          </a:stretch>
        </p:blipFill>
        <p:spPr>
          <a:xfrm>
            <a:off x="4956962" y="1848002"/>
            <a:ext cx="373075" cy="373075"/>
          </a:xfrm>
          <a:prstGeom prst="rect">
            <a:avLst/>
          </a:prstGeom>
        </p:spPr>
      </p:pic>
      <p:sp>
        <p:nvSpPr>
          <p:cNvPr id="8" name="Text 4"/>
          <p:cNvSpPr txBox="1"/>
          <p:nvPr/>
        </p:nvSpPr>
        <p:spPr>
          <a:xfrm>
            <a:off x="5715000" y="1554480"/>
            <a:ext cx="2926080" cy="960120"/>
          </a:xfrm>
          <a:prstGeom prst="rect">
            <a:avLst/>
          </a:prstGeom>
          <a:noFill/>
          <a:ln/>
        </p:spPr>
        <p:txBody>
          <a:bodyPr wrap="square" lIns="0" tIns="0" rIns="0" bIns="0" rtlCol="0" anchor="ctr"/>
          <a:lstStyle/>
          <a:p>
            <a:pPr marL="0" indent="0">
              <a:buNone/>
            </a:pPr>
            <a:r>
              <a:rPr lang="en-US" sz="1700" dirty="0">
                <a:solidFill>
                  <a:srgbClr val="FFFFFF"/>
                </a:solidFill>
                <a:latin typeface="Arial" pitchFamily="34" charset="0"/>
                <a:ea typeface="Arial" pitchFamily="34" charset="-122"/>
                <a:cs typeface="Arial" pitchFamily="34" charset="-120"/>
              </a:rPr>
              <a:t>Focus at low power first.</a:t>
            </a:r>
            <a:endParaRPr lang="en-US" sz="1700" dirty="0"/>
          </a:p>
          <a:p>
            <a:pPr marL="0" indent="0">
              <a:buNone/>
            </a:pPr>
            <a:r>
              <a:rPr lang="en-US" sz="1700" dirty="0">
                <a:solidFill>
                  <a:srgbClr val="FFFFFF"/>
                </a:solidFill>
                <a:latin typeface="Arial" pitchFamily="34" charset="0"/>
                <a:ea typeface="Arial" pitchFamily="34" charset="-122"/>
                <a:cs typeface="Arial" pitchFamily="34" charset="-120"/>
              </a:rPr>
              <a:t>Use only the fine focus at 40×.</a:t>
            </a:r>
            <a:endParaRPr lang="en-US" sz="1700" dirty="0"/>
          </a:p>
        </p:txBody>
      </p:sp>
      <p:sp>
        <p:nvSpPr>
          <p:cNvPr id="9" name="Shape 5"/>
          <p:cNvSpPr/>
          <p:nvPr/>
        </p:nvSpPr>
        <p:spPr>
          <a:xfrm>
            <a:off x="457200" y="3291840"/>
            <a:ext cx="777240" cy="777240"/>
          </a:xfrm>
          <a:prstGeom prst="ellipse">
            <a:avLst/>
          </a:prstGeom>
          <a:solidFill>
            <a:srgbClr val="A67C2E"/>
          </a:solidFill>
          <a:ln w="12700">
            <a:solidFill>
              <a:srgbClr val="A67C2E"/>
            </a:solidFill>
            <a:prstDash val="solid"/>
          </a:ln>
        </p:spPr>
      </p:sp>
      <p:pic>
        <p:nvPicPr>
          <p:cNvPr id="10" name="Image 2" descr="preencoded.png"/>
          <p:cNvPicPr>
            <a:picLocks noChangeAspect="1"/>
          </p:cNvPicPr>
          <p:nvPr/>
        </p:nvPicPr>
        <p:blipFill>
          <a:blip r:embed="rId5"/>
          <a:stretch>
            <a:fillRect/>
          </a:stretch>
        </p:blipFill>
        <p:spPr>
          <a:xfrm>
            <a:off x="659282" y="3493922"/>
            <a:ext cx="373075" cy="373075"/>
          </a:xfrm>
          <a:prstGeom prst="rect">
            <a:avLst/>
          </a:prstGeom>
        </p:spPr>
      </p:pic>
      <p:sp>
        <p:nvSpPr>
          <p:cNvPr id="11" name="Text 6"/>
          <p:cNvSpPr txBox="1"/>
          <p:nvPr/>
        </p:nvSpPr>
        <p:spPr>
          <a:xfrm>
            <a:off x="1417320" y="3200400"/>
            <a:ext cx="2926080" cy="960120"/>
          </a:xfrm>
          <a:prstGeom prst="rect">
            <a:avLst/>
          </a:prstGeom>
          <a:noFill/>
          <a:ln/>
        </p:spPr>
        <p:txBody>
          <a:bodyPr wrap="square" lIns="0" tIns="0" rIns="0" bIns="0" rtlCol="0" anchor="ctr"/>
          <a:lstStyle/>
          <a:p>
            <a:pPr marL="0" indent="0">
              <a:buNone/>
            </a:pPr>
            <a:r>
              <a:rPr lang="en-US" sz="1700" dirty="0">
                <a:solidFill>
                  <a:srgbClr val="FFFFFF"/>
                </a:solidFill>
                <a:latin typeface="Arial" pitchFamily="34" charset="0"/>
                <a:ea typeface="Arial" pitchFamily="34" charset="-122"/>
                <a:cs typeface="Arial" pitchFamily="34" charset="-120"/>
              </a:rPr>
              <a:t>Plant cells have a cell wall, chloroplasts and a large vacuole. Animal cells do not.</a:t>
            </a:r>
            <a:endParaRPr lang="en-US" sz="1700" dirty="0"/>
          </a:p>
        </p:txBody>
      </p:sp>
      <p:sp>
        <p:nvSpPr>
          <p:cNvPr id="12" name="Shape 7"/>
          <p:cNvSpPr/>
          <p:nvPr/>
        </p:nvSpPr>
        <p:spPr>
          <a:xfrm>
            <a:off x="4754880" y="3291840"/>
            <a:ext cx="777240" cy="777240"/>
          </a:xfrm>
          <a:prstGeom prst="ellipse">
            <a:avLst/>
          </a:prstGeom>
          <a:solidFill>
            <a:srgbClr val="A67C2E"/>
          </a:solidFill>
          <a:ln w="12700">
            <a:solidFill>
              <a:srgbClr val="A67C2E"/>
            </a:solidFill>
            <a:prstDash val="solid"/>
          </a:ln>
        </p:spPr>
      </p:sp>
      <p:pic>
        <p:nvPicPr>
          <p:cNvPr id="13" name="Image 3" descr="preencoded.png"/>
          <p:cNvPicPr>
            <a:picLocks noChangeAspect="1"/>
          </p:cNvPicPr>
          <p:nvPr/>
        </p:nvPicPr>
        <p:blipFill>
          <a:blip r:embed="rId6"/>
          <a:stretch>
            <a:fillRect/>
          </a:stretch>
        </p:blipFill>
        <p:spPr>
          <a:xfrm>
            <a:off x="4956962" y="3493922"/>
            <a:ext cx="373075" cy="373075"/>
          </a:xfrm>
          <a:prstGeom prst="rect">
            <a:avLst/>
          </a:prstGeom>
        </p:spPr>
      </p:pic>
      <p:sp>
        <p:nvSpPr>
          <p:cNvPr id="14" name="Text 8"/>
          <p:cNvSpPr txBox="1"/>
          <p:nvPr/>
        </p:nvSpPr>
        <p:spPr>
          <a:xfrm>
            <a:off x="5715000" y="3200400"/>
            <a:ext cx="2926080" cy="960120"/>
          </a:xfrm>
          <a:prstGeom prst="rect">
            <a:avLst/>
          </a:prstGeom>
          <a:noFill/>
          <a:ln/>
        </p:spPr>
        <p:txBody>
          <a:bodyPr wrap="square" lIns="0" tIns="0" rIns="0" bIns="0" rtlCol="0" anchor="ctr"/>
          <a:lstStyle/>
          <a:p>
            <a:pPr marL="0" indent="0">
              <a:buNone/>
            </a:pPr>
            <a:r>
              <a:rPr lang="en-US" sz="1700" dirty="0">
                <a:solidFill>
                  <a:srgbClr val="FFFFFF"/>
                </a:solidFill>
                <a:latin typeface="Arial" pitchFamily="34" charset="0"/>
                <a:ea typeface="Arial" pitchFamily="34" charset="-122"/>
                <a:cs typeface="Arial" pitchFamily="34" charset="-120"/>
              </a:rPr>
              <a:t>Magnification =</a:t>
            </a:r>
            <a:endParaRPr lang="en-US" sz="1700" dirty="0"/>
          </a:p>
          <a:p>
            <a:pPr marL="0" indent="0">
              <a:buNone/>
            </a:pPr>
            <a:r>
              <a:rPr lang="en-US" sz="1700" dirty="0">
                <a:solidFill>
                  <a:srgbClr val="FFFFFF"/>
                </a:solidFill>
                <a:latin typeface="Arial" pitchFamily="34" charset="0"/>
                <a:ea typeface="Arial" pitchFamily="34" charset="-122"/>
                <a:cs typeface="Arial" pitchFamily="34" charset="-120"/>
              </a:rPr>
              <a:t>image size ÷ actual size.</a:t>
            </a:r>
            <a:endParaRPr lang="en-US" sz="1700" dirty="0"/>
          </a:p>
          <a:p>
            <a:pPr marL="0" indent="0">
              <a:buNone/>
            </a:pPr>
            <a:r>
              <a:rPr lang="en-US" sz="1700" dirty="0">
                <a:solidFill>
                  <a:srgbClr val="FFFFFF"/>
                </a:solidFill>
                <a:latin typeface="Arial" pitchFamily="34" charset="0"/>
                <a:ea typeface="Arial" pitchFamily="34" charset="-122"/>
                <a:cs typeface="Arial" pitchFamily="34" charset="-120"/>
              </a:rPr>
              <a:t>Use the same units.</a:t>
            </a:r>
            <a:endParaRPr lang="en-US" sz="17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rgbClr val="CFE0F3"/>
                </a:solidFill>
                <a:latin typeface="Arial"/>
                <a:ea typeface="Arial"/>
                <a:cs typeface="Arial"/>
              </a:defRPr>
            </a:lvl1pPr>
          </a:lstStyle>
          <a:p>
            <a:pPr algn="r"/>
            <a:fld id="{F7021451-1387-4CA6-816F-3879F97B5CBC}" type="slidenum">
              <a:rPr lang="en-US" b="0"/>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2123</Words>
  <Application>Microsoft Office PowerPoint</Application>
  <PresentationFormat>On-screen Show (16:9)</PresentationFormat>
  <Paragraphs>220</Paragraphs>
  <Slides>15</Slides>
  <Notes>15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15</vt:i4>
      </vt:variant>
    </vt:vector>
  </HeadingPairs>
  <TitlesOfParts>
    <vt:vector size="17"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Microscope: plant and animal cells</dc:title>
  <dc:subject>PptxGenJS Presentation</dc:subject>
  <dc:creator>PptxGenJS</dc:creator>
  <cp:lastModifiedBy>Edusprouts</cp:lastModifiedBy>
  <cp:revision>2</cp:revision>
  <dcterms:created xsi:type="dcterms:W3CDTF">2026-09-20T05:54:17Z</dcterms:created>
  <dcterms:modified xsi:type="dcterms:W3CDTF">2026-09-20T12:36:07Z</dcterms:modified>
</cp:coreProperties>
</file>