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85800"/>
            <a:ext cx="822960" cy="82296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3" name="Image 0" descr="balanc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8126" y="870966"/>
            <a:ext cx="452628" cy="4526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46888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HOMEOSTASIS</a:t>
            </a:r>
            <a:endParaRPr lang="en-US" sz="5400" dirty="0"/>
          </a:p>
        </p:txBody>
      </p:sp>
      <p:sp>
        <p:nvSpPr>
          <p:cNvPr id="5" name="Text 2"/>
          <p:cNvSpPr/>
          <p:nvPr/>
        </p:nvSpPr>
        <p:spPr>
          <a:xfrm>
            <a:off x="822960" y="352044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CADC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body keeps its internal environment stable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822960" y="60350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6FA8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O-LEVEL BIOLOGY  ·  NEGATIVE FEEDBACK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7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Homeostasis?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417320"/>
            <a:ext cx="6400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Homeostasis is the body's ability to keep its internal environment relatively stable and constant, even when conditions inside or outside the body change.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360920" y="1417320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5" name="Image 0" descr="balanc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61504" y="1517904"/>
            <a:ext cx="301752" cy="30175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046720" y="1399032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Dynamic, not static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046720" y="1719072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body constantly makes small adjustments, pulling variables back toward a normal range (the set point).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7360920" y="2834640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9" name="Image 1" descr="brai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504" y="2935224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046720" y="2816352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Driven by feedback loops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046720" y="3136392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homeostatic control happens through negative feedback — the mechanism this deck focuses on.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7360920" y="4251960"/>
            <a:ext cx="502920" cy="50292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3" name="Image 2" descr="flas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504" y="4352544"/>
            <a:ext cx="301752" cy="30175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046720" y="4233672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for survival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8046720" y="4553712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Cells and enzymes only function properly within narrow physiological ranges.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640080" y="5394960"/>
            <a:ext cx="10881360" cy="1005840"/>
          </a:xfrm>
          <a:prstGeom prst="roundRect">
            <a:avLst>
              <a:gd name="adj" fmla="val 10909"/>
            </a:avLst>
          </a:prstGeom>
          <a:solidFill>
            <a:srgbClr val="FBF9F5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914400" y="553212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of a thermostat: </a:t>
            </a:r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doesn't just switch the heater on once — it constantly checks the temperature and makes small corrections to stay near the target. The body works the same way.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7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Negative Feedback Loop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components work together to detect a change and correct it.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67512" y="1965960"/>
            <a:ext cx="1965960" cy="3429000"/>
          </a:xfrm>
          <a:prstGeom prst="roundRect">
            <a:avLst>
              <a:gd name="adj" fmla="val 4651"/>
            </a:avLst>
          </a:prstGeom>
          <a:solidFill>
            <a:srgbClr val="FBF9F5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61872" y="2240280"/>
            <a:ext cx="777240" cy="777240"/>
          </a:xfrm>
          <a:prstGeom prst="ellipse">
            <a:avLst/>
          </a:prstGeom>
          <a:solidFill>
            <a:srgbClr val="5B3FA8"/>
          </a:solidFill>
          <a:ln/>
        </p:spPr>
      </p:sp>
      <p:pic>
        <p:nvPicPr>
          <p:cNvPr id="6" name="Image 0" descr="bol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6182" y="2434590"/>
            <a:ext cx="388620" cy="3886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176272" y="21305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77240" y="3200400"/>
            <a:ext cx="1746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B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STIMULUS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32104" y="3749040"/>
            <a:ext cx="1636776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change pushes a variable away from its set point.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2587752" y="3424428"/>
            <a:ext cx="347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B6B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11" name="Shape 8"/>
          <p:cNvSpPr/>
          <p:nvPr/>
        </p:nvSpPr>
        <p:spPr>
          <a:xfrm>
            <a:off x="2889504" y="1965960"/>
            <a:ext cx="1965960" cy="342900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483864" y="2240280"/>
            <a:ext cx="777240" cy="777240"/>
          </a:xfrm>
          <a:prstGeom prst="ellipse">
            <a:avLst/>
          </a:prstGeom>
          <a:solidFill>
            <a:srgbClr val="5B3FA8"/>
          </a:solidFill>
          <a:ln/>
        </p:spPr>
      </p:sp>
      <p:pic>
        <p:nvPicPr>
          <p:cNvPr id="13" name="Image 1" descr="ey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174" y="2434590"/>
            <a:ext cx="388620" cy="3886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398264" y="21305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2999232" y="3200400"/>
            <a:ext cx="1746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B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RECEPTOR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3054096" y="3749040"/>
            <a:ext cx="1636776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Detects the change and sends a signal.</a:t>
            </a:r>
            <a:endParaRPr lang="en-US" sz="1150" dirty="0"/>
          </a:p>
        </p:txBody>
      </p:sp>
      <p:sp>
        <p:nvSpPr>
          <p:cNvPr id="17" name="Text 13"/>
          <p:cNvSpPr/>
          <p:nvPr/>
        </p:nvSpPr>
        <p:spPr>
          <a:xfrm>
            <a:off x="4809744" y="3424428"/>
            <a:ext cx="347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B6B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18" name="Shape 14"/>
          <p:cNvSpPr/>
          <p:nvPr/>
        </p:nvSpPr>
        <p:spPr>
          <a:xfrm>
            <a:off x="5111496" y="1965960"/>
            <a:ext cx="1965960" cy="3429000"/>
          </a:xfrm>
          <a:prstGeom prst="roundRect">
            <a:avLst>
              <a:gd name="adj" fmla="val 4651"/>
            </a:avLst>
          </a:prstGeom>
          <a:solidFill>
            <a:srgbClr val="FBF9F5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5705856" y="2240280"/>
            <a:ext cx="777240" cy="777240"/>
          </a:xfrm>
          <a:prstGeom prst="ellipse">
            <a:avLst/>
          </a:prstGeom>
          <a:solidFill>
            <a:srgbClr val="5B3FA8"/>
          </a:solidFill>
          <a:ln/>
        </p:spPr>
      </p:sp>
      <p:pic>
        <p:nvPicPr>
          <p:cNvPr id="20" name="Image 2" descr="brai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166" y="2434590"/>
            <a:ext cx="388620" cy="38862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620256" y="21305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221224" y="3200400"/>
            <a:ext cx="1746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B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CENTRE</a:t>
            </a:r>
            <a:endParaRPr lang="en-US" sz="1400" dirty="0"/>
          </a:p>
        </p:txBody>
      </p:sp>
      <p:sp>
        <p:nvSpPr>
          <p:cNvPr id="23" name="Text 18"/>
          <p:cNvSpPr/>
          <p:nvPr/>
        </p:nvSpPr>
        <p:spPr>
          <a:xfrm>
            <a:off x="5276088" y="3749040"/>
            <a:ext cx="1636776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Compares the change to the set point and decides on a response.</a:t>
            </a:r>
            <a:endParaRPr lang="en-US" sz="1150" dirty="0"/>
          </a:p>
        </p:txBody>
      </p:sp>
      <p:sp>
        <p:nvSpPr>
          <p:cNvPr id="24" name="Text 19"/>
          <p:cNvSpPr/>
          <p:nvPr/>
        </p:nvSpPr>
        <p:spPr>
          <a:xfrm>
            <a:off x="7031736" y="3424428"/>
            <a:ext cx="347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B6B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25" name="Shape 20"/>
          <p:cNvSpPr/>
          <p:nvPr/>
        </p:nvSpPr>
        <p:spPr>
          <a:xfrm>
            <a:off x="7333488" y="1965960"/>
            <a:ext cx="1965960" cy="342900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26" name="Shape 21"/>
          <p:cNvSpPr/>
          <p:nvPr/>
        </p:nvSpPr>
        <p:spPr>
          <a:xfrm>
            <a:off x="7927848" y="2240280"/>
            <a:ext cx="777240" cy="777240"/>
          </a:xfrm>
          <a:prstGeom prst="ellipse">
            <a:avLst/>
          </a:prstGeom>
          <a:solidFill>
            <a:srgbClr val="5B3FA8"/>
          </a:solidFill>
          <a:ln/>
        </p:spPr>
      </p:sp>
      <p:pic>
        <p:nvPicPr>
          <p:cNvPr id="27" name="Image 3" descr="cog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2158" y="2434590"/>
            <a:ext cx="388620" cy="38862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8842248" y="21305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9" name="Text 23"/>
          <p:cNvSpPr/>
          <p:nvPr/>
        </p:nvSpPr>
        <p:spPr>
          <a:xfrm>
            <a:off x="7443216" y="3200400"/>
            <a:ext cx="1746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5B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EFFECTOR</a:t>
            </a:r>
            <a:endParaRPr lang="en-US" sz="1400" dirty="0"/>
          </a:p>
        </p:txBody>
      </p:sp>
      <p:sp>
        <p:nvSpPr>
          <p:cNvPr id="30" name="Text 24"/>
          <p:cNvSpPr/>
          <p:nvPr/>
        </p:nvSpPr>
        <p:spPr>
          <a:xfrm>
            <a:off x="7498080" y="3749040"/>
            <a:ext cx="1636776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muscle or gland carries out the response.</a:t>
            </a:r>
            <a:endParaRPr lang="en-US" sz="1150" dirty="0"/>
          </a:p>
        </p:txBody>
      </p:sp>
      <p:sp>
        <p:nvSpPr>
          <p:cNvPr id="31" name="Text 25"/>
          <p:cNvSpPr/>
          <p:nvPr/>
        </p:nvSpPr>
        <p:spPr>
          <a:xfrm>
            <a:off x="9253728" y="3424428"/>
            <a:ext cx="347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6B6B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32" name="Shape 26"/>
          <p:cNvSpPr/>
          <p:nvPr/>
        </p:nvSpPr>
        <p:spPr>
          <a:xfrm>
            <a:off x="9555480" y="1965960"/>
            <a:ext cx="1965960" cy="3429000"/>
          </a:xfrm>
          <a:prstGeom prst="roundRect">
            <a:avLst>
              <a:gd name="adj" fmla="val 4651"/>
            </a:avLst>
          </a:prstGeom>
          <a:solidFill>
            <a:srgbClr val="FBF9F5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33" name="Shape 27"/>
          <p:cNvSpPr/>
          <p:nvPr/>
        </p:nvSpPr>
        <p:spPr>
          <a:xfrm>
            <a:off x="10149840" y="2240280"/>
            <a:ext cx="777240" cy="77724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34" name="Image 4" descr="che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4150" y="2434590"/>
            <a:ext cx="388620" cy="388620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11064240" y="21305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6" name="Text 29"/>
          <p:cNvSpPr/>
          <p:nvPr/>
        </p:nvSpPr>
        <p:spPr>
          <a:xfrm>
            <a:off x="9665208" y="3200400"/>
            <a:ext cx="1746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</a:t>
            </a:r>
            <a:endParaRPr lang="en-US" sz="1400" dirty="0"/>
          </a:p>
        </p:txBody>
      </p:sp>
      <p:sp>
        <p:nvSpPr>
          <p:cNvPr id="37" name="Text 30"/>
          <p:cNvSpPr/>
          <p:nvPr/>
        </p:nvSpPr>
        <p:spPr>
          <a:xfrm>
            <a:off x="9720072" y="3749040"/>
            <a:ext cx="1636776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Corrects the imbalance, restoring the set point.</a:t>
            </a:r>
            <a:endParaRPr lang="en-US" sz="1150" dirty="0"/>
          </a:p>
        </p:txBody>
      </p:sp>
      <p:sp>
        <p:nvSpPr>
          <p:cNvPr id="38" name="Text 31"/>
          <p:cNvSpPr/>
          <p:nvPr/>
        </p:nvSpPr>
        <p:spPr>
          <a:xfrm>
            <a:off x="640080" y="5623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the response restores the set point, the stimulus fades — switching the loop off.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7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Homeostasis in Action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examples from the O-Level Biology syllabus.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30936" y="1691640"/>
            <a:ext cx="3429000" cy="4114800"/>
          </a:xfrm>
          <a:prstGeom prst="roundRect">
            <a:avLst>
              <a:gd name="adj" fmla="val 3200"/>
            </a:avLst>
          </a:prstGeom>
          <a:solidFill>
            <a:srgbClr val="FBF9F5"/>
          </a:solidFill>
          <a:ln w="12700">
            <a:solidFill>
              <a:srgbClr val="E4E4E7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933956" y="2011680"/>
            <a:ext cx="822960" cy="82296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6" name="Image 0" descr="thermomet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9696" y="221742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13816" y="301752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Thermoregulation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59536" y="3611880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STIMULUS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859536" y="3831336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temperature drifts from 37°C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859536" y="4325112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CENTRE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859536" y="4544568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Hypothalamus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59536" y="5038344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859536" y="525780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Shivering, sweating, vasoconstriction/vasodilation of skin vessels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79976" y="1691640"/>
            <a:ext cx="3429000" cy="4114800"/>
          </a:xfrm>
          <a:prstGeom prst="roundRect">
            <a:avLst>
              <a:gd name="adj" fmla="val 3200"/>
            </a:avLst>
          </a:prstGeom>
          <a:solidFill>
            <a:srgbClr val="FBF9F5"/>
          </a:solidFill>
          <a:ln w="12700">
            <a:solidFill>
              <a:srgbClr val="E4E4E7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5682996" y="2011680"/>
            <a:ext cx="822960" cy="82296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6" name="Image 1" descr="app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736" y="2217420"/>
            <a:ext cx="411480" cy="41148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562856" y="301752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Glucose</a:t>
            </a:r>
            <a:endParaRPr lang="en-US" sz="1800" dirty="0"/>
          </a:p>
        </p:txBody>
      </p:sp>
      <p:sp>
        <p:nvSpPr>
          <p:cNvPr id="18" name="Text 14"/>
          <p:cNvSpPr/>
          <p:nvPr/>
        </p:nvSpPr>
        <p:spPr>
          <a:xfrm>
            <a:off x="4608576" y="3611880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STIMULUS</a:t>
            </a:r>
            <a:endParaRPr lang="en-US" sz="1000" dirty="0"/>
          </a:p>
        </p:txBody>
      </p:sp>
      <p:sp>
        <p:nvSpPr>
          <p:cNvPr id="19" name="Text 15"/>
          <p:cNvSpPr/>
          <p:nvPr/>
        </p:nvSpPr>
        <p:spPr>
          <a:xfrm>
            <a:off x="4608576" y="3831336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Glucose rises after a meal</a:t>
            </a:r>
            <a:endParaRPr lang="en-US" sz="1150" dirty="0"/>
          </a:p>
        </p:txBody>
      </p:sp>
      <p:sp>
        <p:nvSpPr>
          <p:cNvPr id="20" name="Text 16"/>
          <p:cNvSpPr/>
          <p:nvPr/>
        </p:nvSpPr>
        <p:spPr>
          <a:xfrm>
            <a:off x="4608576" y="4325112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CENTRE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4608576" y="4544568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Pancreas</a:t>
            </a:r>
            <a:endParaRPr lang="en-US" sz="1150" dirty="0"/>
          </a:p>
        </p:txBody>
      </p:sp>
      <p:sp>
        <p:nvSpPr>
          <p:cNvPr id="22" name="Text 18"/>
          <p:cNvSpPr/>
          <p:nvPr/>
        </p:nvSpPr>
        <p:spPr>
          <a:xfrm>
            <a:off x="4608576" y="5038344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4608576" y="525780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Insulin release — cells take up glucose from the blood</a:t>
            </a:r>
            <a:endParaRPr lang="en-US" sz="1150" dirty="0"/>
          </a:p>
        </p:txBody>
      </p:sp>
      <p:sp>
        <p:nvSpPr>
          <p:cNvPr id="24" name="Shape 20"/>
          <p:cNvSpPr/>
          <p:nvPr/>
        </p:nvSpPr>
        <p:spPr>
          <a:xfrm>
            <a:off x="8129016" y="1691640"/>
            <a:ext cx="3429000" cy="4114800"/>
          </a:xfrm>
          <a:prstGeom prst="roundRect">
            <a:avLst>
              <a:gd name="adj" fmla="val 3200"/>
            </a:avLst>
          </a:prstGeom>
          <a:solidFill>
            <a:srgbClr val="FBF9F5"/>
          </a:solidFill>
          <a:ln w="12700">
            <a:solidFill>
              <a:srgbClr val="E4E4E7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25" name="Shape 21"/>
          <p:cNvSpPr/>
          <p:nvPr/>
        </p:nvSpPr>
        <p:spPr>
          <a:xfrm>
            <a:off x="9432036" y="2011680"/>
            <a:ext cx="822960" cy="822960"/>
          </a:xfrm>
          <a:prstGeom prst="ellipse">
            <a:avLst/>
          </a:prstGeom>
          <a:solidFill>
            <a:srgbClr val="5B3FA8"/>
          </a:solidFill>
          <a:ln/>
        </p:spPr>
      </p:sp>
      <p:pic>
        <p:nvPicPr>
          <p:cNvPr id="26" name="Image 2" descr="ti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7776" y="2217420"/>
            <a:ext cx="411480" cy="411480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8311896" y="301752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Balance</a:t>
            </a:r>
            <a:endParaRPr lang="en-US" sz="1800" dirty="0"/>
          </a:p>
        </p:txBody>
      </p:sp>
      <p:sp>
        <p:nvSpPr>
          <p:cNvPr id="28" name="Text 23"/>
          <p:cNvSpPr/>
          <p:nvPr/>
        </p:nvSpPr>
        <p:spPr>
          <a:xfrm>
            <a:off x="8357616" y="3611880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B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STIMULUS</a:t>
            </a:r>
            <a:endParaRPr lang="en-US" sz="1000" dirty="0"/>
          </a:p>
        </p:txBody>
      </p:sp>
      <p:sp>
        <p:nvSpPr>
          <p:cNvPr id="29" name="Text 24"/>
          <p:cNvSpPr/>
          <p:nvPr/>
        </p:nvSpPr>
        <p:spPr>
          <a:xfrm>
            <a:off x="8357616" y="3831336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becomes more concentrated</a:t>
            </a:r>
            <a:endParaRPr lang="en-US" sz="1150" dirty="0"/>
          </a:p>
        </p:txBody>
      </p:sp>
      <p:sp>
        <p:nvSpPr>
          <p:cNvPr id="30" name="Text 25"/>
          <p:cNvSpPr/>
          <p:nvPr/>
        </p:nvSpPr>
        <p:spPr>
          <a:xfrm>
            <a:off x="8357616" y="4325112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B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CENTRE</a:t>
            </a:r>
            <a:endParaRPr lang="en-US" sz="1000" dirty="0"/>
          </a:p>
        </p:txBody>
      </p:sp>
      <p:sp>
        <p:nvSpPr>
          <p:cNvPr id="31" name="Text 26"/>
          <p:cNvSpPr/>
          <p:nvPr/>
        </p:nvSpPr>
        <p:spPr>
          <a:xfrm>
            <a:off x="8357616" y="4544568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Hypothalamus &amp; pituitary</a:t>
            </a:r>
            <a:endParaRPr lang="en-US" sz="1150" dirty="0"/>
          </a:p>
        </p:txBody>
      </p:sp>
      <p:sp>
        <p:nvSpPr>
          <p:cNvPr id="32" name="Text 27"/>
          <p:cNvSpPr/>
          <p:nvPr/>
        </p:nvSpPr>
        <p:spPr>
          <a:xfrm>
            <a:off x="8357616" y="5038344"/>
            <a:ext cx="2971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5B3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</a:t>
            </a:r>
            <a:endParaRPr lang="en-US" sz="1000" dirty="0"/>
          </a:p>
        </p:txBody>
      </p:sp>
      <p:sp>
        <p:nvSpPr>
          <p:cNvPr id="33" name="Text 28"/>
          <p:cNvSpPr/>
          <p:nvPr/>
        </p:nvSpPr>
        <p:spPr>
          <a:xfrm>
            <a:off x="8357616" y="525780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 release — kidneys reabsorb more water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7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371600"/>
            <a:ext cx="5120640" cy="4846320"/>
          </a:xfrm>
          <a:prstGeom prst="roundRect">
            <a:avLst>
              <a:gd name="adj" fmla="val 2264"/>
            </a:avLst>
          </a:prstGeom>
          <a:solidFill>
            <a:srgbClr val="0B4F49"/>
          </a:solidFill>
          <a:ln/>
        </p:spPr>
      </p:sp>
      <p:sp>
        <p:nvSpPr>
          <p:cNvPr id="4" name="Shape 2"/>
          <p:cNvSpPr/>
          <p:nvPr/>
        </p:nvSpPr>
        <p:spPr>
          <a:xfrm>
            <a:off x="1005840" y="1737360"/>
            <a:ext cx="822960" cy="82296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5" name="Image 0" descr="flas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1943100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05840" y="269748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homeostasis...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05840" y="3246120"/>
            <a:ext cx="43891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CADC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Enzymes denature outside narrow temperature and pH ranges. Cells can't function properly if their surrounding fluid drifts too far from normal — reactions slow, stop, or go wrong entirely.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035040" y="1463040"/>
            <a:ext cx="5486400" cy="1417320"/>
          </a:xfrm>
          <a:prstGeom prst="roundRect">
            <a:avLst>
              <a:gd name="adj" fmla="val 6452"/>
            </a:avLst>
          </a:prstGeom>
          <a:solidFill>
            <a:srgbClr val="FBF9F5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172200" y="1600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B4530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6812280" y="162763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Keeps enzymes working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812280" y="1993392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enzymes have an optimum temperature and pH — homeostasis keeps conditions close to that optimum.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035040" y="3154680"/>
            <a:ext cx="5486400" cy="1417320"/>
          </a:xfrm>
          <a:prstGeom prst="roundRect">
            <a:avLst>
              <a:gd name="adj" fmla="val 6452"/>
            </a:avLst>
          </a:prstGeom>
          <a:solidFill>
            <a:srgbClr val="FBF9F5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72200" y="32918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B4530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6812280" y="331927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cell function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812280" y="3685032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 glucose, water, and ion levels let cells carry out normal metabolic processes.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035040" y="4846320"/>
            <a:ext cx="5486400" cy="1417320"/>
          </a:xfrm>
          <a:prstGeom prst="roundRect">
            <a:avLst>
              <a:gd name="adj" fmla="val 6452"/>
            </a:avLst>
          </a:prstGeom>
          <a:solidFill>
            <a:srgbClr val="FBF9F5"/>
          </a:solidFill>
          <a:ln w="12700">
            <a:solidFill>
              <a:srgbClr val="E4E4E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172200" y="49834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B4530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6812280" y="501091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Enables independence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812280" y="5376672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 internal conditions let organisms function across a wide range of external environments.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F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591556" y="1188720"/>
            <a:ext cx="1005840" cy="100584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3" name="Image 0" descr="rock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43016" y="1440180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5146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See It in Action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737360" y="342900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600" i="1" dirty="0">
                <a:solidFill>
                  <a:srgbClr val="CADC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Ben's Bad Day walks through five real negative-feedback loops — blood pressure, temperature, pH, water balance, and blood glucose.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22960" y="47548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6FA8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STIMULUS   →   RECEPTOR   →   CONTROL CENTRE   →   EFFECTOR   →   RESPONSE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2026-08-21T15:22:15Z</dcterms:created>
  <dcterms:modified xsi:type="dcterms:W3CDTF">2026-08-21T15:22:15Z</dcterms:modified>
</cp:coreProperties>
</file>