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15E6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3291840"/>
            <a:ext cx="5486400" cy="5486400"/>
          </a:xfrm>
          <a:prstGeom prst="ellipse">
            <a:avLst/>
          </a:prstGeom>
          <a:solidFill>
            <a:srgbClr val="028090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332720" y="5120640"/>
            <a:ext cx="2926080" cy="2926080"/>
          </a:xfrm>
          <a:prstGeom prst="ellipse">
            <a:avLst/>
          </a:prstGeom>
          <a:solidFill>
            <a:srgbClr val="02C39A">
              <a:alpha val="4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2148840"/>
            <a:ext cx="7315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P.E.E.L.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822960" y="3063240"/>
            <a:ext cx="8686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Paragraph Building Exercises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822960" y="379476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Master the art of writing structured body paragraphs using the P.E.E.L. framework!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22960" y="53949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EXERCISES  •  BEGINNER TO ADVANCED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F2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P.E.E.L. Quick Reference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9728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a suggested template for writing body paragraphs. You are advised to write in a more fluid manner, with consideration of the purpose, audience and context of your essay.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822960" y="1993392"/>
            <a:ext cx="822960" cy="82296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993392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1920240" y="1874520"/>
            <a:ext cx="9418320" cy="914400"/>
          </a:xfrm>
          <a:prstGeom prst="roundRect">
            <a:avLst>
              <a:gd name="adj" fmla="val 8000"/>
            </a:avLst>
          </a:prstGeom>
          <a:solidFill>
            <a:srgbClr val="F4FBFA"/>
          </a:solidFill>
          <a:ln/>
        </p:spPr>
      </p:sp>
      <p:sp>
        <p:nvSpPr>
          <p:cNvPr id="7" name="Text 5"/>
          <p:cNvSpPr/>
          <p:nvPr/>
        </p:nvSpPr>
        <p:spPr>
          <a:xfrm>
            <a:off x="2240280" y="1874520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15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5394960" y="1874520"/>
            <a:ext cx="5760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Introduce the main idea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822960" y="3044952"/>
            <a:ext cx="822960" cy="82296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0" name="Text 8"/>
          <p:cNvSpPr/>
          <p:nvPr/>
        </p:nvSpPr>
        <p:spPr>
          <a:xfrm>
            <a:off x="822960" y="3044952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1920240" y="2926080"/>
            <a:ext cx="9418320" cy="914400"/>
          </a:xfrm>
          <a:prstGeom prst="roundRect">
            <a:avLst>
              <a:gd name="adj" fmla="val 8000"/>
            </a:avLst>
          </a:prstGeom>
          <a:solidFill>
            <a:srgbClr val="F4FBFA"/>
          </a:solidFill>
          <a:ln/>
        </p:spPr>
      </p:sp>
      <p:sp>
        <p:nvSpPr>
          <p:cNvPr id="12" name="Text 10"/>
          <p:cNvSpPr/>
          <p:nvPr/>
        </p:nvSpPr>
        <p:spPr>
          <a:xfrm>
            <a:off x="2240280" y="2926080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15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Elaboration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394960" y="2926080"/>
            <a:ext cx="5760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more details on the main idea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822960" y="4096512"/>
            <a:ext cx="822960" cy="82296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5" name="Text 13"/>
          <p:cNvSpPr/>
          <p:nvPr/>
        </p:nvSpPr>
        <p:spPr>
          <a:xfrm>
            <a:off x="822960" y="4096512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</a:t>
            </a:r>
            <a:endParaRPr lang="en-US" sz="3000" dirty="0"/>
          </a:p>
        </p:txBody>
      </p:sp>
      <p:sp>
        <p:nvSpPr>
          <p:cNvPr id="16" name="Shape 14"/>
          <p:cNvSpPr/>
          <p:nvPr/>
        </p:nvSpPr>
        <p:spPr>
          <a:xfrm>
            <a:off x="1920240" y="3977640"/>
            <a:ext cx="9418320" cy="914400"/>
          </a:xfrm>
          <a:prstGeom prst="roundRect">
            <a:avLst>
              <a:gd name="adj" fmla="val 8000"/>
            </a:avLst>
          </a:prstGeom>
          <a:solidFill>
            <a:srgbClr val="F4FBFA"/>
          </a:solidFill>
          <a:ln/>
        </p:spPr>
      </p:sp>
      <p:sp>
        <p:nvSpPr>
          <p:cNvPr id="17" name="Text 15"/>
          <p:cNvSpPr/>
          <p:nvPr/>
        </p:nvSpPr>
        <p:spPr>
          <a:xfrm>
            <a:off x="2240280" y="3977640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15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5394960" y="3977640"/>
            <a:ext cx="5760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facts, examples, quotes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822960" y="5148072"/>
            <a:ext cx="822960" cy="82296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5148072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</a:t>
            </a:r>
            <a:endParaRPr lang="en-US" sz="3000" dirty="0"/>
          </a:p>
        </p:txBody>
      </p:sp>
      <p:sp>
        <p:nvSpPr>
          <p:cNvPr id="21" name="Shape 19"/>
          <p:cNvSpPr/>
          <p:nvPr/>
        </p:nvSpPr>
        <p:spPr>
          <a:xfrm>
            <a:off x="1920240" y="5029200"/>
            <a:ext cx="9418320" cy="914400"/>
          </a:xfrm>
          <a:prstGeom prst="roundRect">
            <a:avLst>
              <a:gd name="adj" fmla="val 8000"/>
            </a:avLst>
          </a:prstGeom>
          <a:solidFill>
            <a:srgbClr val="F4FBFA"/>
          </a:solidFill>
          <a:ln/>
        </p:spPr>
      </p:sp>
      <p:sp>
        <p:nvSpPr>
          <p:cNvPr id="22" name="Text 20"/>
          <p:cNvSpPr/>
          <p:nvPr/>
        </p:nvSpPr>
        <p:spPr>
          <a:xfrm>
            <a:off x="2240280" y="5029200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15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5394960" y="5029200"/>
            <a:ext cx="5760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Conclude the body paragraph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640080" y="621792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15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Instructions: For each exercise, decide the correct P.E.E.L. order for the sentences shown.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064240" y="-731520"/>
            <a:ext cx="2377440" cy="2377440"/>
          </a:xfrm>
          <a:prstGeom prst="ellipse">
            <a:avLst/>
          </a:prstGeom>
          <a:solidFill>
            <a:srgbClr val="02C39A">
              <a:alpha val="1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9260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EXERCISE 1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Social Media and Teenagers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10424160" y="411480"/>
            <a:ext cx="1234440" cy="384048"/>
          </a:xfrm>
          <a:prstGeom prst="roundRect">
            <a:avLst>
              <a:gd name="adj" fmla="val 50000"/>
            </a:avLst>
          </a:prstGeom>
          <a:solidFill>
            <a:srgbClr val="E3F6EC"/>
          </a:solidFill>
          <a:ln/>
        </p:spPr>
      </p:sp>
      <p:sp>
        <p:nvSpPr>
          <p:cNvPr id="6" name="Text 4"/>
          <p:cNvSpPr/>
          <p:nvPr/>
        </p:nvSpPr>
        <p:spPr>
          <a:xfrm>
            <a:off x="10424160" y="411480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8F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Beginner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48640" y="1234440"/>
            <a:ext cx="11091672" cy="594360"/>
          </a:xfrm>
          <a:prstGeom prst="roundRect">
            <a:avLst>
              <a:gd name="adj" fmla="val 12308"/>
            </a:avLst>
          </a:prstGeom>
          <a:solidFill>
            <a:srgbClr val="F4FBFA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234440"/>
            <a:ext cx="10698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15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media is harmful to teenagers. What are your views?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201168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Sentences: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48640" y="2377440"/>
            <a:ext cx="365760" cy="811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960120" y="2377440"/>
            <a:ext cx="10698480" cy="811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spread of social media has been harmful to the interpersonal relationships among teenagers.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48640" y="3188970"/>
            <a:ext cx="365760" cy="811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960120" y="3188970"/>
            <a:ext cx="10698480" cy="811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While convenience is certainly a benefit, a new host of problems such as cyberbullying, hacking and perceived social isolation have surfaced.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48640" y="4000500"/>
            <a:ext cx="365760" cy="811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960120" y="4000500"/>
            <a:ext cx="10698480" cy="811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Singapore, an alarming three out of four youngsters say that they have been bullied online.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" y="4812030"/>
            <a:ext cx="365760" cy="811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960120" y="4812030"/>
            <a:ext cx="10698480" cy="811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Such a statistic points to the fact that social media has drastically changed the nature of interactions between peers in a negative way.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48640" y="58064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Answer — write the correct order of sentence letters: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48640" y="6108192"/>
            <a:ext cx="269062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5875">
            <a:solidFill>
              <a:srgbClr val="C9E4E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6108192"/>
            <a:ext cx="269062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348990" y="6108192"/>
            <a:ext cx="269062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5875">
            <a:solidFill>
              <a:srgbClr val="C9E4E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348990" y="6108192"/>
            <a:ext cx="269062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149340" y="6108192"/>
            <a:ext cx="269062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5875">
            <a:solidFill>
              <a:srgbClr val="C9E4E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49340" y="6108192"/>
            <a:ext cx="269062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8949690" y="6108192"/>
            <a:ext cx="269062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5875">
            <a:solidFill>
              <a:srgbClr val="C9E4E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949690" y="6108192"/>
            <a:ext cx="269062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064240" y="-731520"/>
            <a:ext cx="2377440" cy="2377440"/>
          </a:xfrm>
          <a:prstGeom prst="ellipse">
            <a:avLst/>
          </a:prstGeom>
          <a:solidFill>
            <a:srgbClr val="02C39A">
              <a:alpha val="1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9260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EXERCISE 2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Celebrity Influence on Beauty Standards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10424160" y="411480"/>
            <a:ext cx="1234440" cy="384048"/>
          </a:xfrm>
          <a:prstGeom prst="roundRect">
            <a:avLst>
              <a:gd name="adj" fmla="val 50000"/>
            </a:avLst>
          </a:prstGeom>
          <a:solidFill>
            <a:srgbClr val="E3F6EC"/>
          </a:solidFill>
          <a:ln/>
        </p:spPr>
      </p:sp>
      <p:sp>
        <p:nvSpPr>
          <p:cNvPr id="6" name="Text 4"/>
          <p:cNvSpPr/>
          <p:nvPr/>
        </p:nvSpPr>
        <p:spPr>
          <a:xfrm>
            <a:off x="10424160" y="411480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8F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Beginner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48640" y="1234440"/>
            <a:ext cx="11091672" cy="594360"/>
          </a:xfrm>
          <a:prstGeom prst="roundRect">
            <a:avLst>
              <a:gd name="adj" fmla="val 12308"/>
            </a:avLst>
          </a:prstGeom>
          <a:solidFill>
            <a:srgbClr val="F4FBFA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234440"/>
            <a:ext cx="10698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15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‘Celebrities have a negative influence on people.’ What is your opinion?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201168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Sentences: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48640" y="2377440"/>
            <a:ext cx="365760" cy="811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960120" y="2377440"/>
            <a:ext cx="10698480" cy="811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is, for instance, no coincidence that the plastic surgery industry in Korea has become more and more lucrative since the Korean Wave, a term describing the rise of Korean pop.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48640" y="3188970"/>
            <a:ext cx="365760" cy="811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960120" y="3188970"/>
            <a:ext cx="10698480" cy="811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Celebrities also unwittingly promote unrealistic beauty standards.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48640" y="4000500"/>
            <a:ext cx="365760" cy="811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960120" y="4000500"/>
            <a:ext cx="10698480" cy="811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culture created by celebrities, where appearance is king, negatively influences the mindset and behaviour of people across the world.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" y="4812030"/>
            <a:ext cx="365760" cy="811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960120" y="4812030"/>
            <a:ext cx="10698480" cy="811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celebrities appear in the media, they undoubtedly look their best, thanks to their teams of make-up artistes and stylists, or in some cases, digital artists.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48640" y="58064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Answer — write the correct order of sentence letters: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48640" y="6108192"/>
            <a:ext cx="269062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5875">
            <a:solidFill>
              <a:srgbClr val="C9E4E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6108192"/>
            <a:ext cx="269062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348990" y="6108192"/>
            <a:ext cx="269062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5875">
            <a:solidFill>
              <a:srgbClr val="C9E4E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348990" y="6108192"/>
            <a:ext cx="269062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149340" y="6108192"/>
            <a:ext cx="269062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5875">
            <a:solidFill>
              <a:srgbClr val="C9E4E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49340" y="6108192"/>
            <a:ext cx="269062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8949690" y="6108192"/>
            <a:ext cx="269062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5875">
            <a:solidFill>
              <a:srgbClr val="C9E4E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949690" y="6108192"/>
            <a:ext cx="269062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064240" y="-731520"/>
            <a:ext cx="2377440" cy="2377440"/>
          </a:xfrm>
          <a:prstGeom prst="ellipse">
            <a:avLst/>
          </a:prstGeom>
          <a:solidFill>
            <a:srgbClr val="02C39A">
              <a:alpha val="1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9260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EXERCISE 3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Non-Academic Activities in School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10424160" y="411480"/>
            <a:ext cx="1234440" cy="384048"/>
          </a:xfrm>
          <a:prstGeom prst="roundRect">
            <a:avLst>
              <a:gd name="adj" fmla="val 50000"/>
            </a:avLst>
          </a:prstGeom>
          <a:solidFill>
            <a:srgbClr val="FEF3C7"/>
          </a:solidFill>
          <a:ln/>
        </p:spPr>
      </p:sp>
      <p:sp>
        <p:nvSpPr>
          <p:cNvPr id="6" name="Text 4"/>
          <p:cNvSpPr/>
          <p:nvPr/>
        </p:nvSpPr>
        <p:spPr>
          <a:xfrm>
            <a:off x="10424160" y="411480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Intermediate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48640" y="1234440"/>
            <a:ext cx="11091672" cy="594360"/>
          </a:xfrm>
          <a:prstGeom prst="roundRect">
            <a:avLst>
              <a:gd name="adj" fmla="val 12308"/>
            </a:avLst>
          </a:prstGeom>
          <a:solidFill>
            <a:srgbClr val="F4FBFA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234440"/>
            <a:ext cx="10698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15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students say that non-academic activities in school are a waste of time. What are your views?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201168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Sentences: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48640" y="2377440"/>
            <a:ext cx="365760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960120" y="2377440"/>
            <a:ext cx="10698480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CCA friends can be a strong support system for students as they develop friendships during weekly sessions.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548640" y="3026664"/>
            <a:ext cx="365760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960120" y="3026664"/>
            <a:ext cx="10698480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students attend school for the sole purpose of studying, they will not have the opportunity to interact with others as much.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548640" y="3675888"/>
            <a:ext cx="365760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960120" y="3675888"/>
            <a:ext cx="10698480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essential for students to enjoy activities with other students outside the classroom to lead a more balanced life.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548640" y="4325112"/>
            <a:ext cx="365760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960120" y="4325112"/>
            <a:ext cx="10698480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Firstly, participating in non-academic activities can help students strengthen friendships and learn interpersonal skills.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548640" y="4974336"/>
            <a:ext cx="365760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960120" y="4974336"/>
            <a:ext cx="10698480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During CCAs like basketball, dance, Scouts or Library Club, students communicate with other students in the school besides their classmates.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548640" y="58064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Answer — write the correct order of sentence letters: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48640" y="6108192"/>
            <a:ext cx="213055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5875">
            <a:solidFill>
              <a:srgbClr val="C9E4E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6108192"/>
            <a:ext cx="2130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2788920" y="6108192"/>
            <a:ext cx="213055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5875">
            <a:solidFill>
              <a:srgbClr val="C9E4E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788920" y="6108192"/>
            <a:ext cx="2130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029200" y="6108192"/>
            <a:ext cx="213055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5875">
            <a:solidFill>
              <a:srgbClr val="C9E4E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029200" y="6108192"/>
            <a:ext cx="2130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7269480" y="6108192"/>
            <a:ext cx="213055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5875">
            <a:solidFill>
              <a:srgbClr val="C9E4E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269480" y="6108192"/>
            <a:ext cx="2130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9509760" y="6108192"/>
            <a:ext cx="213055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5875">
            <a:solidFill>
              <a:srgbClr val="C9E4E1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509760" y="6108192"/>
            <a:ext cx="2130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064240" y="-731520"/>
            <a:ext cx="2377440" cy="2377440"/>
          </a:xfrm>
          <a:prstGeom prst="ellipse">
            <a:avLst/>
          </a:prstGeom>
          <a:solidFill>
            <a:srgbClr val="02C39A">
              <a:alpha val="1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9260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EXERCISE 4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Physical Education Importance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10424160" y="411480"/>
            <a:ext cx="1234440" cy="384048"/>
          </a:xfrm>
          <a:prstGeom prst="roundRect">
            <a:avLst>
              <a:gd name="adj" fmla="val 50000"/>
            </a:avLst>
          </a:prstGeom>
          <a:solidFill>
            <a:srgbClr val="FEF3C7"/>
          </a:solidFill>
          <a:ln/>
        </p:spPr>
      </p:sp>
      <p:sp>
        <p:nvSpPr>
          <p:cNvPr id="6" name="Text 4"/>
          <p:cNvSpPr/>
          <p:nvPr/>
        </p:nvSpPr>
        <p:spPr>
          <a:xfrm>
            <a:off x="10424160" y="411480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Intermediate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48640" y="1234440"/>
            <a:ext cx="11091672" cy="594360"/>
          </a:xfrm>
          <a:prstGeom prst="roundRect">
            <a:avLst>
              <a:gd name="adj" fmla="val 12308"/>
            </a:avLst>
          </a:prstGeom>
          <a:solidFill>
            <a:srgbClr val="F4FBFA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234440"/>
            <a:ext cx="10698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15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‘Character development is the most important aspect of education in this modern society.’ Do you agree?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201168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Sentences: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48640" y="2377440"/>
            <a:ext cx="365760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960120" y="2377440"/>
            <a:ext cx="10698480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other words, a robust body is an advantage to scaling greater heights.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548640" y="3026664"/>
            <a:ext cx="365760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960120" y="3026664"/>
            <a:ext cx="10698480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addition, physical education also plays a critical part in our curriculum. Not only should one strive for good grades in examinations, one also needs to maintain one's health.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548640" y="3675888"/>
            <a:ext cx="365760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960120" y="3675888"/>
            <a:ext cx="10698480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one cannot even protect oneself, who else can guarantee his survival in this fast-evolving and unpredictable world?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548640" y="4325112"/>
            <a:ext cx="365760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960120" y="4325112"/>
            <a:ext cx="10698480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manifests the importance of physical development in a modern education system.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548640" y="4974336"/>
            <a:ext cx="365760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960120" y="4974336"/>
            <a:ext cx="10698480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commonly asserted that having a healthy body is the basis of successful living.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548640" y="58064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Answer — write the correct order of sentence letters: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48640" y="6108192"/>
            <a:ext cx="213055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5875">
            <a:solidFill>
              <a:srgbClr val="C9E4E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6108192"/>
            <a:ext cx="2130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2788920" y="6108192"/>
            <a:ext cx="213055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5875">
            <a:solidFill>
              <a:srgbClr val="C9E4E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788920" y="6108192"/>
            <a:ext cx="2130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029200" y="6108192"/>
            <a:ext cx="213055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5875">
            <a:solidFill>
              <a:srgbClr val="C9E4E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029200" y="6108192"/>
            <a:ext cx="2130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7269480" y="6108192"/>
            <a:ext cx="213055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5875">
            <a:solidFill>
              <a:srgbClr val="C9E4E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269480" y="6108192"/>
            <a:ext cx="2130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9509760" y="6108192"/>
            <a:ext cx="213055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5875">
            <a:solidFill>
              <a:srgbClr val="C9E4E1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509760" y="6108192"/>
            <a:ext cx="2130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064240" y="-731520"/>
            <a:ext cx="2377440" cy="2377440"/>
          </a:xfrm>
          <a:prstGeom prst="ellipse">
            <a:avLst/>
          </a:prstGeom>
          <a:solidFill>
            <a:srgbClr val="02C39A">
              <a:alpha val="1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9260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EXERCISE 5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566928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2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Environmental Destruction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10424160" y="411480"/>
            <a:ext cx="1234440" cy="384048"/>
          </a:xfrm>
          <a:prstGeom prst="roundRect">
            <a:avLst>
              <a:gd name="adj" fmla="val 50000"/>
            </a:avLst>
          </a:prstGeom>
          <a:solidFill>
            <a:srgbClr val="FEE2E2"/>
          </a:solidFill>
          <a:ln/>
        </p:spPr>
      </p:sp>
      <p:sp>
        <p:nvSpPr>
          <p:cNvPr id="6" name="Text 4"/>
          <p:cNvSpPr/>
          <p:nvPr/>
        </p:nvSpPr>
        <p:spPr>
          <a:xfrm>
            <a:off x="10424160" y="411480"/>
            <a:ext cx="1234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B9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Advanced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48640" y="1234440"/>
            <a:ext cx="11091672" cy="594360"/>
          </a:xfrm>
          <a:prstGeom prst="roundRect">
            <a:avLst>
              <a:gd name="adj" fmla="val 12308"/>
            </a:avLst>
          </a:prstGeom>
          <a:solidFill>
            <a:srgbClr val="F4FBFA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234440"/>
            <a:ext cx="10698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15E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“Man's actions are destroying the Earth.” How far do you agree with this statement?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201168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Sentences: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48640" y="2377440"/>
            <a:ext cx="365760" cy="4637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960120" y="2377440"/>
            <a:ext cx="10698480" cy="4637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Countries like Japan, China and India, have chosen to decimate natural landscapes for their own purposes.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48640" y="2841171"/>
            <a:ext cx="365760" cy="4637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60120" y="2841171"/>
            <a:ext cx="10698480" cy="4637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However, a lack of space is becoming an issue.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48640" y="3304903"/>
            <a:ext cx="365760" cy="4637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960120" y="3304903"/>
            <a:ext cx="10698480" cy="4637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global scheme of things, the human population is growing at an unprecedented rate.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48640" y="3768634"/>
            <a:ext cx="365760" cy="4637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960120" y="3768634"/>
            <a:ext cx="10698480" cy="4637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While we build facilities catering to our wants, we are destroying the homes of other creatures.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4232366"/>
            <a:ext cx="365760" cy="4637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960120" y="4232366"/>
            <a:ext cx="10698480" cy="4637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Anything that gets in their way, such as forests and wildlife, will have to go.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48640" y="4696097"/>
            <a:ext cx="365760" cy="4637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960120" y="4696097"/>
            <a:ext cx="10698480" cy="4637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cater to the growing population, new houses and facilities have to be created.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48640" y="5159829"/>
            <a:ext cx="365760" cy="4637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960120" y="5159829"/>
            <a:ext cx="10698480" cy="4637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2B3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solve this problem, many governments resort to burning down forests and using the land for construction.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48640" y="58064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Answer — write the correct order of sentence letters: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6108192"/>
            <a:ext cx="149047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5875">
            <a:solidFill>
              <a:srgbClr val="C9E4E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108192"/>
            <a:ext cx="14904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2148840" y="6108192"/>
            <a:ext cx="149047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5875">
            <a:solidFill>
              <a:srgbClr val="C9E4E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148840" y="6108192"/>
            <a:ext cx="14904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3749040" y="6108192"/>
            <a:ext cx="149047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5875">
            <a:solidFill>
              <a:srgbClr val="C9E4E1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749040" y="6108192"/>
            <a:ext cx="14904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5349240" y="6108192"/>
            <a:ext cx="149047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5875">
            <a:solidFill>
              <a:srgbClr val="C9E4E1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349240" y="6108192"/>
            <a:ext cx="14904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6949440" y="6108192"/>
            <a:ext cx="149047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5875">
            <a:solidFill>
              <a:srgbClr val="C9E4E1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949440" y="6108192"/>
            <a:ext cx="14904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549640" y="6108192"/>
            <a:ext cx="149047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5875">
            <a:solidFill>
              <a:srgbClr val="C9E4E1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549640" y="6108192"/>
            <a:ext cx="14904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10149840" y="6108192"/>
            <a:ext cx="1490472" cy="50292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5875">
            <a:solidFill>
              <a:srgbClr val="C9E4E1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0149840" y="6108192"/>
            <a:ext cx="14904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7315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2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Answer Key</a:t>
            </a:r>
            <a:endParaRPr lang="en-US" sz="30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143000"/>
          <a:ext cx="11091672" cy="914400"/>
        </p:xfrm>
        <a:graphic>
          <a:graphicData uri="http://schemas.openxmlformats.org/drawingml/2006/table">
            <a:tbl>
              <a:tblPr/>
              <a:tblGrid>
                <a:gridCol w="640080"/>
                <a:gridCol w="2834640"/>
                <a:gridCol w="2377440"/>
                <a:gridCol w="5239512"/>
              </a:tblGrid>
              <a:tr h="4572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Topic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Correct Order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Order with P.E.E.L. Type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</a:tr>
              <a:tr h="9601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B3A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B3A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Social Media and Teenagers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E8F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  →  B  →  C  →  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A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 (Point)  →  B (Elaboration)  →  C (Evidence)  →  D (Link)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01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B3A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B3A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Celebrity Influence on Beauty Standards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E8F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  →  D  →  A  →  C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A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 (Point)  →  D (Elaboration)  →  A (Evidence)  →  C (Link)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01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B3A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B3A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Non-Academic Activities in School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E8F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  →  B  →  E  →  A  →  C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A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 (Point)  →  B (Elaboration)  →  E (Evidence)  →  A (Elaboration)  →  C (Link)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01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B3A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B3A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Physical Education Importance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E8F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  →  E  →  C  →  A  →  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A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 (Point)  →  E (Elaboration)  →  C (Elaboration)  →  A (Link)  →  D (Link)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01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B3A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B3A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Environmental Destruction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E8F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  →  F  →  B  →  G  →  D  →  A  →  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A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 (Point)  →  F (Elaboration)  →  B (Elaboration)  →  G (Elaboration)  →  D (Elaboration)  →  A (Evidence)  →  E (Link)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9E4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2026-08-21T15:44:04Z</dcterms:created>
  <dcterms:modified xsi:type="dcterms:W3CDTF">2026-08-21T15:44:04Z</dcterms:modified>
</cp:coreProperties>
</file>